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711" r:id="rId1"/>
  </p:sldMasterIdLst>
  <p:notesMasterIdLst>
    <p:notesMasterId r:id="rId44"/>
  </p:notesMasterIdLst>
  <p:sldIdLst>
    <p:sldId id="333" r:id="rId2"/>
    <p:sldId id="334" r:id="rId3"/>
    <p:sldId id="335" r:id="rId4"/>
    <p:sldId id="336" r:id="rId5"/>
    <p:sldId id="337" r:id="rId6"/>
    <p:sldId id="338" r:id="rId7"/>
    <p:sldId id="346" r:id="rId8"/>
    <p:sldId id="290" r:id="rId9"/>
    <p:sldId id="292" r:id="rId10"/>
    <p:sldId id="294" r:id="rId11"/>
    <p:sldId id="323" r:id="rId12"/>
    <p:sldId id="296" r:id="rId13"/>
    <p:sldId id="297" r:id="rId14"/>
    <p:sldId id="298" r:id="rId15"/>
    <p:sldId id="309" r:id="rId16"/>
    <p:sldId id="332" r:id="rId17"/>
    <p:sldId id="310" r:id="rId18"/>
    <p:sldId id="311" r:id="rId19"/>
    <p:sldId id="324" r:id="rId20"/>
    <p:sldId id="326" r:id="rId21"/>
    <p:sldId id="312" r:id="rId22"/>
    <p:sldId id="313" r:id="rId23"/>
    <p:sldId id="327" r:id="rId24"/>
    <p:sldId id="299" r:id="rId25"/>
    <p:sldId id="328" r:id="rId26"/>
    <p:sldId id="315" r:id="rId27"/>
    <p:sldId id="329" r:id="rId28"/>
    <p:sldId id="317" r:id="rId29"/>
    <p:sldId id="318" r:id="rId30"/>
    <p:sldId id="301" r:id="rId31"/>
    <p:sldId id="302" r:id="rId32"/>
    <p:sldId id="330" r:id="rId33"/>
    <p:sldId id="325" r:id="rId34"/>
    <p:sldId id="319" r:id="rId35"/>
    <p:sldId id="340" r:id="rId36"/>
    <p:sldId id="341" r:id="rId37"/>
    <p:sldId id="342" r:id="rId38"/>
    <p:sldId id="343" r:id="rId39"/>
    <p:sldId id="344" r:id="rId40"/>
    <p:sldId id="347" r:id="rId41"/>
    <p:sldId id="348" r:id="rId42"/>
    <p:sldId id="349" r:id="rId43"/>
  </p:sldIdLst>
  <p:sldSz cx="7772400" cy="10744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2I_Harsh" initials="O" lastIdx="1" clrIdx="0">
    <p:extLst>
      <p:ext uri="{19B8F6BF-5375-455C-9EA6-DF929625EA0E}">
        <p15:presenceInfo xmlns:p15="http://schemas.microsoft.com/office/powerpoint/2012/main" userId="O2I_Hars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62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2" autoAdjust="0"/>
    <p:restoredTop sz="95441" autoAdjust="0"/>
  </p:normalViewPr>
  <p:slideViewPr>
    <p:cSldViewPr snapToGrid="0">
      <p:cViewPr varScale="1">
        <p:scale>
          <a:sx n="45" d="100"/>
          <a:sy n="45" d="100"/>
        </p:scale>
        <p:origin x="606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E4B1C-0637-4873-9899-0D1E3978664F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12988" y="1143000"/>
            <a:ext cx="2232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A67708-E8FF-44C4-BC43-61546E9B8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98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2988" y="1143000"/>
            <a:ext cx="22320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97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4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19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94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73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72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41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60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8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539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66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40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1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58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951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937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878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45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602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12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17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18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537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603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736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215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284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53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57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9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66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44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79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45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7196" y="-13266"/>
            <a:ext cx="7795619" cy="10770732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1006" y="3767104"/>
            <a:ext cx="4952711" cy="2579206"/>
          </a:xfrm>
        </p:spPr>
        <p:txBody>
          <a:bodyPr anchor="b">
            <a:noAutofit/>
          </a:bodyPr>
          <a:lstStyle>
            <a:lvl1pPr algn="r">
              <a:defRPr sz="459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1006" y="6346307"/>
            <a:ext cx="4952711" cy="1718475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8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7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5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4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3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1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0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08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704AD-A959-4C0F-BF9B-C0EDB5AC89DF}" type="datetime1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1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" y="955040"/>
            <a:ext cx="5395557" cy="5332307"/>
          </a:xfrm>
        </p:spPr>
        <p:txBody>
          <a:bodyPr anchor="ctr">
            <a:normAutofit/>
          </a:bodyPr>
          <a:lstStyle>
            <a:lvl1pPr algn="l">
              <a:defRPr sz="37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" y="7003627"/>
            <a:ext cx="5395557" cy="2461174"/>
          </a:xfrm>
        </p:spPr>
        <p:txBody>
          <a:bodyPr anchor="ctr">
            <a:normAutofit/>
          </a:bodyPr>
          <a:lstStyle>
            <a:lvl1pPr marL="0" indent="0" algn="l">
              <a:buNone/>
              <a:defRPr sz="153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212D-69D1-4826-AF91-38507A0BC12C}" type="datetime1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55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652" y="955040"/>
            <a:ext cx="5161355" cy="4735407"/>
          </a:xfrm>
        </p:spPr>
        <p:txBody>
          <a:bodyPr anchor="ctr">
            <a:normAutofit/>
          </a:bodyPr>
          <a:lstStyle>
            <a:lvl1pPr algn="l">
              <a:defRPr sz="37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35913" y="5690447"/>
            <a:ext cx="4606833" cy="5969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3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88620" indent="0">
              <a:buFontTx/>
              <a:buNone/>
              <a:defRPr/>
            </a:lvl2pPr>
            <a:lvl3pPr marL="777240" indent="0">
              <a:buFontTx/>
              <a:buNone/>
              <a:defRPr/>
            </a:lvl3pPr>
            <a:lvl4pPr marL="1165860" indent="0">
              <a:buFontTx/>
              <a:buNone/>
              <a:defRPr/>
            </a:lvl4pPr>
            <a:lvl5pPr marL="155448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59" y="7003627"/>
            <a:ext cx="5395558" cy="2461174"/>
          </a:xfrm>
        </p:spPr>
        <p:txBody>
          <a:bodyPr anchor="ctr">
            <a:normAutofit/>
          </a:bodyPr>
          <a:lstStyle>
            <a:lvl1pPr marL="0" indent="0" algn="l">
              <a:buNone/>
              <a:defRPr sz="153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20C2-367E-480C-B830-EE6B7140DBBD}" type="datetime1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10305" y="1238259"/>
            <a:ext cx="388721" cy="916149"/>
          </a:xfrm>
          <a:prstGeom prst="rect">
            <a:avLst/>
          </a:prstGeom>
        </p:spPr>
        <p:txBody>
          <a:bodyPr vert="horz" lIns="77724" tIns="38862" rIns="77724" bIns="38862" rtlCol="0" anchor="ctr">
            <a:noAutofit/>
          </a:bodyPr>
          <a:lstStyle/>
          <a:p>
            <a:pPr lvl="0"/>
            <a:r>
              <a:rPr lang="en-US" sz="68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35545" y="4522271"/>
            <a:ext cx="388721" cy="916149"/>
          </a:xfrm>
          <a:prstGeom prst="rect">
            <a:avLst/>
          </a:prstGeom>
        </p:spPr>
        <p:txBody>
          <a:bodyPr vert="horz" lIns="77724" tIns="38862" rIns="77724" bIns="38862" rtlCol="0" anchor="ctr">
            <a:noAutofit/>
          </a:bodyPr>
          <a:lstStyle/>
          <a:p>
            <a:pPr lvl="0"/>
            <a:r>
              <a:rPr lang="en-US" sz="68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78146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59" y="3026781"/>
            <a:ext cx="5395558" cy="4066221"/>
          </a:xfrm>
        </p:spPr>
        <p:txBody>
          <a:bodyPr anchor="b">
            <a:normAutofit/>
          </a:bodyPr>
          <a:lstStyle>
            <a:lvl1pPr algn="l">
              <a:defRPr sz="37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59" y="7093002"/>
            <a:ext cx="5395558" cy="2371799"/>
          </a:xfrm>
        </p:spPr>
        <p:txBody>
          <a:bodyPr anchor="t">
            <a:normAutofit/>
          </a:bodyPr>
          <a:lstStyle>
            <a:lvl1pPr marL="0" indent="0" algn="l">
              <a:buNone/>
              <a:defRPr sz="153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7C99-2973-4A39-94A3-3B1E63AA08E9}" type="datetime1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68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652" y="955040"/>
            <a:ext cx="5161355" cy="4735407"/>
          </a:xfrm>
        </p:spPr>
        <p:txBody>
          <a:bodyPr anchor="ctr">
            <a:normAutofit/>
          </a:bodyPr>
          <a:lstStyle>
            <a:lvl1pPr algn="l">
              <a:defRPr sz="37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8157" y="6287347"/>
            <a:ext cx="5395559" cy="805655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0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8620" indent="0">
              <a:buFontTx/>
              <a:buNone/>
              <a:defRPr/>
            </a:lvl2pPr>
            <a:lvl3pPr marL="777240" indent="0">
              <a:buFontTx/>
              <a:buNone/>
              <a:defRPr/>
            </a:lvl3pPr>
            <a:lvl4pPr marL="1165860" indent="0">
              <a:buFontTx/>
              <a:buNone/>
              <a:defRPr/>
            </a:lvl4pPr>
            <a:lvl5pPr marL="155448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59" y="7093002"/>
            <a:ext cx="5395558" cy="2371799"/>
          </a:xfrm>
        </p:spPr>
        <p:txBody>
          <a:bodyPr anchor="t">
            <a:normAutofit/>
          </a:bodyPr>
          <a:lstStyle>
            <a:lvl1pPr marL="0" indent="0" algn="l">
              <a:buNone/>
              <a:defRPr sz="153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FB68C-FA71-4884-9E4A-0F67E9413E2A}" type="datetime1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10305" y="1238259"/>
            <a:ext cx="388721" cy="916149"/>
          </a:xfrm>
          <a:prstGeom prst="rect">
            <a:avLst/>
          </a:prstGeom>
        </p:spPr>
        <p:txBody>
          <a:bodyPr vert="horz" lIns="77724" tIns="38862" rIns="77724" bIns="38862" rtlCol="0" anchor="ctr">
            <a:noAutofit/>
          </a:bodyPr>
          <a:lstStyle/>
          <a:p>
            <a:pPr lvl="0"/>
            <a:r>
              <a:rPr lang="en-US" sz="68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35545" y="4522271"/>
            <a:ext cx="388721" cy="916149"/>
          </a:xfrm>
          <a:prstGeom prst="rect">
            <a:avLst/>
          </a:prstGeom>
        </p:spPr>
        <p:txBody>
          <a:bodyPr vert="horz" lIns="77724" tIns="38862" rIns="77724" bIns="38862" rtlCol="0" anchor="ctr">
            <a:noAutofit/>
          </a:bodyPr>
          <a:lstStyle/>
          <a:p>
            <a:pPr lvl="0"/>
            <a:r>
              <a:rPr lang="en-US" sz="68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1903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471" y="955040"/>
            <a:ext cx="5390245" cy="4735407"/>
          </a:xfrm>
        </p:spPr>
        <p:txBody>
          <a:bodyPr anchor="ctr">
            <a:normAutofit/>
          </a:bodyPr>
          <a:lstStyle>
            <a:lvl1pPr algn="l">
              <a:defRPr sz="37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8157" y="6287347"/>
            <a:ext cx="5395559" cy="805655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040">
                <a:solidFill>
                  <a:schemeClr val="accent1"/>
                </a:solidFill>
              </a:defRPr>
            </a:lvl1pPr>
            <a:lvl2pPr marL="388620" indent="0">
              <a:buFontTx/>
              <a:buNone/>
              <a:defRPr/>
            </a:lvl2pPr>
            <a:lvl3pPr marL="777240" indent="0">
              <a:buFontTx/>
              <a:buNone/>
              <a:defRPr/>
            </a:lvl3pPr>
            <a:lvl4pPr marL="1165860" indent="0">
              <a:buFontTx/>
              <a:buNone/>
              <a:defRPr/>
            </a:lvl4pPr>
            <a:lvl5pPr marL="155448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59" y="7093002"/>
            <a:ext cx="5395558" cy="2371799"/>
          </a:xfrm>
        </p:spPr>
        <p:txBody>
          <a:bodyPr anchor="t">
            <a:normAutofit/>
          </a:bodyPr>
          <a:lstStyle>
            <a:lvl1pPr marL="0" indent="0" algn="l">
              <a:buNone/>
              <a:defRPr sz="153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1A13D-88EC-4001-B903-C501E9B7A20B}" type="datetime1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28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6390-9B02-42C8-BEDF-F95A00686FB3}" type="datetime1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35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080715" y="955041"/>
            <a:ext cx="831990" cy="8227273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59" y="955041"/>
            <a:ext cx="4415772" cy="822727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9258-059B-405E-A50A-2C9D19432701}" type="datetime1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8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0762-F8AC-437F-A851-1F74DDD993CE}" type="datetime1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38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59" y="4231360"/>
            <a:ext cx="5395558" cy="2861644"/>
          </a:xfrm>
        </p:spPr>
        <p:txBody>
          <a:bodyPr anchor="b"/>
          <a:lstStyle>
            <a:lvl1pPr algn="l">
              <a:defRPr sz="3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59" y="7093002"/>
            <a:ext cx="5395558" cy="1347960"/>
          </a:xfrm>
        </p:spPr>
        <p:txBody>
          <a:bodyPr anchor="t"/>
          <a:lstStyle>
            <a:lvl1pPr marL="0" indent="0" algn="l">
              <a:buNone/>
              <a:defRPr sz="1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DC4DC-1CB7-439C-B723-5DB40E6BCAC4}" type="datetime1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5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" y="955040"/>
            <a:ext cx="5395557" cy="20692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" y="3384923"/>
            <a:ext cx="2624893" cy="6079876"/>
          </a:xfrm>
        </p:spPr>
        <p:txBody>
          <a:bodyPr>
            <a:normAutofit/>
          </a:bodyPr>
          <a:lstStyle>
            <a:lvl1pPr>
              <a:defRPr sz="1530"/>
            </a:lvl1pPr>
            <a:lvl2pPr>
              <a:defRPr sz="1360"/>
            </a:lvl2pPr>
            <a:lvl3pPr>
              <a:defRPr sz="1190"/>
            </a:lvl3pPr>
            <a:lvl4pPr>
              <a:defRPr sz="1020"/>
            </a:lvl4pPr>
            <a:lvl5pPr>
              <a:defRPr sz="1020"/>
            </a:lvl5pPr>
            <a:lvl6pPr>
              <a:defRPr sz="1020"/>
            </a:lvl6pPr>
            <a:lvl7pPr>
              <a:defRPr sz="1020"/>
            </a:lvl7pPr>
            <a:lvl8pPr>
              <a:defRPr sz="1020"/>
            </a:lvl8pPr>
            <a:lvl9pPr>
              <a:defRPr sz="10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8823" y="3384925"/>
            <a:ext cx="2624894" cy="6079878"/>
          </a:xfrm>
        </p:spPr>
        <p:txBody>
          <a:bodyPr>
            <a:normAutofit/>
          </a:bodyPr>
          <a:lstStyle>
            <a:lvl1pPr>
              <a:defRPr sz="1530"/>
            </a:lvl1pPr>
            <a:lvl2pPr>
              <a:defRPr sz="1360"/>
            </a:lvl2pPr>
            <a:lvl3pPr>
              <a:defRPr sz="1190"/>
            </a:lvl3pPr>
            <a:lvl4pPr>
              <a:defRPr sz="1020"/>
            </a:lvl4pPr>
            <a:lvl5pPr>
              <a:defRPr sz="1020"/>
            </a:lvl5pPr>
            <a:lvl6pPr>
              <a:defRPr sz="1020"/>
            </a:lvl6pPr>
            <a:lvl7pPr>
              <a:defRPr sz="1020"/>
            </a:lvl7pPr>
            <a:lvl8pPr>
              <a:defRPr sz="1020"/>
            </a:lvl8pPr>
            <a:lvl9pPr>
              <a:defRPr sz="10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3B14-F956-4CD7-A5D5-28E483332293}" type="datetime1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7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" y="955040"/>
            <a:ext cx="5395556" cy="206925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59" y="3385540"/>
            <a:ext cx="2627071" cy="902810"/>
          </a:xfrm>
        </p:spPr>
        <p:txBody>
          <a:bodyPr anchor="b">
            <a:noAutofit/>
          </a:bodyPr>
          <a:lstStyle>
            <a:lvl1pPr marL="0" indent="0">
              <a:buNone/>
              <a:defRPr sz="2040" b="0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59" y="4288353"/>
            <a:ext cx="2627071" cy="517645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6644" y="3385540"/>
            <a:ext cx="2627071" cy="902810"/>
          </a:xfrm>
        </p:spPr>
        <p:txBody>
          <a:bodyPr anchor="b">
            <a:noAutofit/>
          </a:bodyPr>
          <a:lstStyle>
            <a:lvl1pPr marL="0" indent="0">
              <a:buNone/>
              <a:defRPr sz="2040" b="0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86644" y="4288353"/>
            <a:ext cx="2627071" cy="517645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E6B06-DB59-41BD-B32C-F3342F6747FB}" type="datetime1">
              <a:rPr lang="en-US" smtClean="0"/>
              <a:t>6/19/2019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18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59" y="955040"/>
            <a:ext cx="5395557" cy="20692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F145C-62A5-473C-BC14-04807A002EE4}" type="datetime1">
              <a:rPr lang="en-US" smtClean="0"/>
              <a:t>6/19/2019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92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6AB4-153B-42A0-B046-2E68ADAC9921}" type="datetime1">
              <a:rPr lang="en-US" smtClean="0"/>
              <a:t>6/19/2019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93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59" y="2347813"/>
            <a:ext cx="2371655" cy="2002930"/>
          </a:xfrm>
        </p:spPr>
        <p:txBody>
          <a:bodyPr anchor="b">
            <a:normAutofit/>
          </a:bodyPr>
          <a:lstStyle>
            <a:lvl1pPr>
              <a:defRPr sz="1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5584" y="806716"/>
            <a:ext cx="2878131" cy="865808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8159" y="4350742"/>
            <a:ext cx="2371655" cy="4048970"/>
          </a:xfrm>
        </p:spPr>
        <p:txBody>
          <a:bodyPr>
            <a:normAutofit/>
          </a:bodyPr>
          <a:lstStyle>
            <a:lvl1pPr marL="0" indent="0">
              <a:buNone/>
              <a:defRPr sz="1190"/>
            </a:lvl1pPr>
            <a:lvl2pPr marL="291465" indent="0">
              <a:buNone/>
              <a:defRPr sz="893"/>
            </a:lvl2pPr>
            <a:lvl3pPr marL="582930" indent="0">
              <a:buNone/>
              <a:defRPr sz="765"/>
            </a:lvl3pPr>
            <a:lvl4pPr marL="874395" indent="0">
              <a:buNone/>
              <a:defRPr sz="638"/>
            </a:lvl4pPr>
            <a:lvl5pPr marL="1165860" indent="0">
              <a:buNone/>
              <a:defRPr sz="638"/>
            </a:lvl5pPr>
            <a:lvl6pPr marL="1457325" indent="0">
              <a:buNone/>
              <a:defRPr sz="638"/>
            </a:lvl6pPr>
            <a:lvl7pPr marL="1748790" indent="0">
              <a:buNone/>
              <a:defRPr sz="638"/>
            </a:lvl7pPr>
            <a:lvl8pPr marL="2040255" indent="0">
              <a:buNone/>
              <a:defRPr sz="638"/>
            </a:lvl8pPr>
            <a:lvl9pPr marL="2331720" indent="0">
              <a:buNone/>
              <a:defRPr sz="63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B67B6-B4BD-4A9B-B203-91D905A84B16}" type="datetime1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21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59" y="7520940"/>
            <a:ext cx="5395557" cy="887890"/>
          </a:xfrm>
        </p:spPr>
        <p:txBody>
          <a:bodyPr anchor="b">
            <a:normAutofit/>
          </a:bodyPr>
          <a:lstStyle>
            <a:lvl1pPr algn="l">
              <a:defRPr sz="204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59" y="955040"/>
            <a:ext cx="5395557" cy="6024958"/>
          </a:xfrm>
        </p:spPr>
        <p:txBody>
          <a:bodyPr anchor="t">
            <a:normAutofit/>
          </a:bodyPr>
          <a:lstStyle>
            <a:lvl1pPr marL="0" indent="0" algn="ctr">
              <a:buNone/>
              <a:defRPr sz="1360"/>
            </a:lvl1pPr>
            <a:lvl2pPr marL="388620" indent="0">
              <a:buNone/>
              <a:defRPr sz="1360"/>
            </a:lvl2pPr>
            <a:lvl3pPr marL="777240" indent="0">
              <a:buNone/>
              <a:defRPr sz="1360"/>
            </a:lvl3pPr>
            <a:lvl4pPr marL="1165860" indent="0">
              <a:buNone/>
              <a:defRPr sz="1360"/>
            </a:lvl4pPr>
            <a:lvl5pPr marL="1554480" indent="0">
              <a:buNone/>
              <a:defRPr sz="1360"/>
            </a:lvl5pPr>
            <a:lvl6pPr marL="1943100" indent="0">
              <a:buNone/>
              <a:defRPr sz="1360"/>
            </a:lvl6pPr>
            <a:lvl7pPr marL="2331720" indent="0">
              <a:buNone/>
              <a:defRPr sz="1360"/>
            </a:lvl7pPr>
            <a:lvl8pPr marL="2720340" indent="0">
              <a:buNone/>
              <a:defRPr sz="1360"/>
            </a:lvl8pPr>
            <a:lvl9pPr marL="3108960" indent="0">
              <a:buNone/>
              <a:defRPr sz="136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8159" y="8408830"/>
            <a:ext cx="5395557" cy="1055971"/>
          </a:xfrm>
        </p:spPr>
        <p:txBody>
          <a:bodyPr>
            <a:normAutofit/>
          </a:bodyPr>
          <a:lstStyle>
            <a:lvl1pPr marL="0" indent="0">
              <a:buNone/>
              <a:defRPr sz="1020"/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43FA7-CF90-415B-9A53-F680301F0089}" type="datetime1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07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7196" y="-13266"/>
            <a:ext cx="7795619" cy="10770732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8160" y="955040"/>
            <a:ext cx="5395556" cy="20692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59" y="3384925"/>
            <a:ext cx="5395557" cy="6079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94469" y="9464803"/>
            <a:ext cx="581512" cy="572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741B7-8877-40BD-A7B2-E6795B6597AA}" type="datetime1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8160" y="9464803"/>
            <a:ext cx="3929527" cy="572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77975" y="9464803"/>
            <a:ext cx="435742" cy="572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65">
                <a:solidFill>
                  <a:schemeClr val="accent1"/>
                </a:solidFill>
              </a:defRPr>
            </a:lvl1pPr>
          </a:lstStyle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63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hf hdr="0" ftr="0" dt="0"/>
  <p:txStyles>
    <p:titleStyle>
      <a:lvl1pPr algn="l" defTabSz="388620" rtl="0" eaLnBrk="1" latinLnBrk="0" hangingPunct="1">
        <a:spcBef>
          <a:spcPct val="0"/>
        </a:spcBef>
        <a:buNone/>
        <a:defRPr sz="306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91465" indent="-291465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3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1508" indent="-242888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71550" indent="-194310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19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60170" indent="-194310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748790" indent="-194310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37410" indent="-194310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26030" indent="-194310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14650" indent="-194310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03270" indent="-194310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2.appinventor.mit.ed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i2.appinventor.mit.edu/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hyperlink" Target="https://api.thingspeak.com/update?api_key=3MOK54S7MBTBIODA&amp;field1=1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hyperlink" Target="https://api.thingspeak.com/update?api_key=3MOK54S7MBTBIODA&amp;field1=0" TargetMode="External"/><Relationship Id="rId4" Type="http://schemas.openxmlformats.org/officeDocument/2006/relationships/hyperlink" Target="https://api.thingspeak.com/update?api_key=KEY&amp;field1=1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easycoding.tn/TUNIOT/demos/code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3.png"/><Relationship Id="rId4" Type="http://schemas.openxmlformats.org/officeDocument/2006/relationships/hyperlink" Target="http://arduino.esp8266.com/stable/package_esp8266com_index.json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microsoft.com/office/2007/relationships/hdphoto" Target="../media/hdphoto7.wdp"/><Relationship Id="rId4" Type="http://schemas.openxmlformats.org/officeDocument/2006/relationships/image" Target="../media/image10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astemfoundation.org/wroindia/opencategory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2i.tech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microsoft.com/office/2007/relationships/hdphoto" Target="../media/hdphoto1.wdp"/><Relationship Id="rId18" Type="http://schemas.openxmlformats.org/officeDocument/2006/relationships/image" Target="../media/image19.png"/><Relationship Id="rId26" Type="http://schemas.openxmlformats.org/officeDocument/2006/relationships/image" Target="../media/image24.jpeg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2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microsoft.com/office/2007/relationships/hdphoto" Target="../media/hdphoto3.wdp"/><Relationship Id="rId25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29" Type="http://schemas.openxmlformats.org/officeDocument/2006/relationships/image" Target="../media/image25.jpe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24" Type="http://schemas.microsoft.com/office/2007/relationships/hdphoto" Target="../media/hdphoto6.wdp"/><Relationship Id="rId5" Type="http://schemas.openxmlformats.org/officeDocument/2006/relationships/image" Target="../media/image9.jpeg"/><Relationship Id="rId15" Type="http://schemas.microsoft.com/office/2007/relationships/hdphoto" Target="../media/hdphoto2.wdp"/><Relationship Id="rId23" Type="http://schemas.openxmlformats.org/officeDocument/2006/relationships/image" Target="../media/image22.png"/><Relationship Id="rId28" Type="http://schemas.openxmlformats.org/officeDocument/2006/relationships/image" Target="../media/image6.png"/><Relationship Id="rId10" Type="http://schemas.openxmlformats.org/officeDocument/2006/relationships/image" Target="../media/image14.png"/><Relationship Id="rId19" Type="http://schemas.microsoft.com/office/2007/relationships/hdphoto" Target="../media/hdphoto4.wdp"/><Relationship Id="rId31" Type="http://schemas.openxmlformats.org/officeDocument/2006/relationships/image" Target="../media/image7.pn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7.png"/><Relationship Id="rId22" Type="http://schemas.microsoft.com/office/2007/relationships/hdphoto" Target="../media/hdphoto5.wdp"/><Relationship Id="rId27" Type="http://schemas.openxmlformats.org/officeDocument/2006/relationships/oleObject" Target="../embeddings/oleObject1.bin"/><Relationship Id="rId30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4447" y="2703457"/>
            <a:ext cx="74710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SMART PLUG </a:t>
            </a:r>
            <a:endParaRPr lang="en-US" sz="4000" dirty="0"/>
          </a:p>
          <a:p>
            <a:r>
              <a:rPr lang="en-US" dirty="0" smtClean="0"/>
              <a:t>CLOUD BASED WIRELESS CONTROL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4447" y="624511"/>
            <a:ext cx="747108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EXPLORERS CLUB </a:t>
            </a:r>
          </a:p>
          <a:p>
            <a:r>
              <a:rPr lang="en-US" sz="2400" dirty="0" smtClean="0"/>
              <a:t>MODULE : INTERNET OF THINGS  </a:t>
            </a:r>
          </a:p>
          <a:p>
            <a:endParaRPr lang="en-US" sz="4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42" y="4135710"/>
            <a:ext cx="4810748" cy="476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5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7533" y="1662501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STEP 1 &gt;&gt; LOG IN THINGSPEAK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847" y="563210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 COLLECT | ANALYSE | ACT ON IOT DATA </a:t>
            </a:r>
            <a:endParaRPr lang="en-US" sz="1467" dirty="0"/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18" y="1537453"/>
            <a:ext cx="3008268" cy="19242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" name="Picture 4" descr="1-things_peak_setup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65"/>
          <a:stretch>
            <a:fillRect/>
          </a:stretch>
        </p:blipFill>
        <p:spPr bwMode="auto">
          <a:xfrm>
            <a:off x="4784489" y="4083957"/>
            <a:ext cx="2571750" cy="863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6783C1F-7EB4-4820-82D1-132E72723FFF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52"/>
          <a:stretch/>
        </p:blipFill>
        <p:spPr>
          <a:xfrm>
            <a:off x="4795886" y="5074832"/>
            <a:ext cx="1929130" cy="10001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FA26F3E-BFA2-44C6-B2A5-EC3D4CFAF9B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18" y="5423653"/>
            <a:ext cx="2098675" cy="19354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53660" y="164884"/>
            <a:ext cx="5916704" cy="11226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3. CLOUD BASED DATA BASE SET UP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57533" y="2064791"/>
            <a:ext cx="6334966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CREATE AN ACCOUNT</a:t>
            </a:r>
          </a:p>
          <a:p>
            <a:r>
              <a:rPr lang="en-US" sz="1467" dirty="0" smtClean="0"/>
              <a:t>https://www.thingSpeak.com/ 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53660" y="3954417"/>
            <a:ext cx="5916704" cy="11226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STEP 2 &gt;&gt; CREATE A NEW CHANNEL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3660" y="4356707"/>
            <a:ext cx="6334966" cy="99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TO STORE AND RETRIEVE DATA </a:t>
            </a:r>
          </a:p>
          <a:p>
            <a:r>
              <a:rPr lang="en-US" sz="1467" dirty="0" smtClean="0"/>
              <a:t>Save the channel after filling in the details. </a:t>
            </a:r>
          </a:p>
          <a:p>
            <a:r>
              <a:rPr lang="en-US" sz="1467" dirty="0" smtClean="0"/>
              <a:t>(Name, Channel 1)</a:t>
            </a:r>
          </a:p>
          <a:p>
            <a:endParaRPr lang="en-US" sz="1467" dirty="0" smtClean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62657" y="6155705"/>
            <a:ext cx="5916704" cy="11226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STEP 3 &gt;&gt; ACCESS API KEYS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62657" y="6589499"/>
            <a:ext cx="6334966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API WRITE KEY ALLOWS DATA TO BE WRITTEN </a:t>
            </a:r>
          </a:p>
          <a:p>
            <a:r>
              <a:rPr lang="en-US" sz="1467" dirty="0" smtClean="0"/>
              <a:t>API READ KEY ALLOWS DATA TO BE READ </a:t>
            </a:r>
          </a:p>
          <a:p>
            <a:endParaRPr lang="en-US" sz="1467" dirty="0" smtClean="0"/>
          </a:p>
        </p:txBody>
      </p:sp>
      <p:pic>
        <p:nvPicPr>
          <p:cNvPr id="18" name="Picture 1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53" y="8860714"/>
            <a:ext cx="3508376" cy="167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002" y="7585365"/>
            <a:ext cx="3792071" cy="146543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ight Arrow 20"/>
          <p:cNvSpPr/>
          <p:nvPr/>
        </p:nvSpPr>
        <p:spPr>
          <a:xfrm>
            <a:off x="4659802" y="9211765"/>
            <a:ext cx="1270338" cy="667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0800000">
            <a:off x="1590972" y="7925463"/>
            <a:ext cx="1270338" cy="667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9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4. APP CREATION 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FLOW CHART </a:t>
            </a:r>
            <a:endParaRPr lang="en-US" sz="1467" dirty="0"/>
          </a:p>
        </p:txBody>
      </p:sp>
      <p:sp>
        <p:nvSpPr>
          <p:cNvPr id="11" name="TextBox 10"/>
          <p:cNvSpPr txBox="1"/>
          <p:nvPr/>
        </p:nvSpPr>
        <p:spPr>
          <a:xfrm>
            <a:off x="2068596" y="1516355"/>
            <a:ext cx="344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1 : APP CREATION </a:t>
            </a:r>
          </a:p>
          <a:p>
            <a:r>
              <a:rPr lang="en-US" u="sng" dirty="0" smtClean="0">
                <a:hlinkClick r:id="rId3"/>
              </a:rPr>
              <a:t>www.ai2.appinventor.mit.edu</a:t>
            </a:r>
            <a:endParaRPr lang="en-US" dirty="0" smtClean="0"/>
          </a:p>
          <a:p>
            <a:r>
              <a:rPr lang="en-US" dirty="0" smtClean="0"/>
              <a:t>Click create app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098873" y="2759293"/>
            <a:ext cx="344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2 : NEW PROJECT  </a:t>
            </a:r>
          </a:p>
          <a:p>
            <a:r>
              <a:rPr lang="en-US" dirty="0" smtClean="0"/>
              <a:t>Name the project </a:t>
            </a:r>
          </a:p>
          <a:p>
            <a:r>
              <a:rPr lang="en-US" dirty="0" smtClean="0"/>
              <a:t>“Smart Plug 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98873" y="3924251"/>
            <a:ext cx="344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3 : FRONT END </a:t>
            </a:r>
          </a:p>
          <a:p>
            <a:r>
              <a:rPr lang="en-US" dirty="0" smtClean="0"/>
              <a:t>Drag Button </a:t>
            </a:r>
          </a:p>
          <a:p>
            <a:r>
              <a:rPr lang="en-US" dirty="0" smtClean="0"/>
              <a:t>Rename to ON / OFF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68596" y="5111052"/>
            <a:ext cx="4149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4 : ADD WEB CONNECTIVITY</a:t>
            </a:r>
          </a:p>
          <a:p>
            <a:r>
              <a:rPr lang="en-US" dirty="0" smtClean="0"/>
              <a:t>Add when Button1. Click Do … </a:t>
            </a:r>
          </a:p>
          <a:p>
            <a:r>
              <a:rPr lang="en-US" dirty="0" smtClean="0"/>
              <a:t>Http “API Key “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68596" y="6276010"/>
            <a:ext cx="4149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5 : Install APP</a:t>
            </a:r>
          </a:p>
          <a:p>
            <a:r>
              <a:rPr lang="en-US" dirty="0" smtClean="0"/>
              <a:t>App is ready to install</a:t>
            </a:r>
          </a:p>
        </p:txBody>
      </p:sp>
    </p:spTree>
    <p:extLst>
      <p:ext uri="{BB962C8B-B14F-4D97-AF65-F5344CB8AC3E}">
        <p14:creationId xmlns:p14="http://schemas.microsoft.com/office/powerpoint/2010/main" val="18439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4. APP CREATION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SMART PLUG </a:t>
            </a:r>
            <a:endParaRPr lang="en-US" sz="1467" dirty="0"/>
          </a:p>
        </p:txBody>
      </p:sp>
      <p:pic>
        <p:nvPicPr>
          <p:cNvPr id="4" name="Picture 3" descr="http://appinventor.mit.edu/explore/sites/all/themes/appinventor/logo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50" y="1308161"/>
            <a:ext cx="2062480" cy="791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47" y="2983764"/>
            <a:ext cx="5123529" cy="33470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/>
          <p:cNvPicPr/>
          <p:nvPr/>
        </p:nvPicPr>
        <p:blipFill rotWithShape="1">
          <a:blip r:embed="rId5"/>
          <a:srcRect l="4923" r="6178"/>
          <a:stretch/>
        </p:blipFill>
        <p:spPr bwMode="auto">
          <a:xfrm>
            <a:off x="3361210" y="7041668"/>
            <a:ext cx="2664664" cy="295392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70250" y="1492434"/>
            <a:ext cx="3446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1 :</a:t>
            </a:r>
            <a:r>
              <a:rPr lang="en-US" dirty="0" smtClean="0"/>
              <a:t> App creation</a:t>
            </a:r>
            <a:endParaRPr lang="en-US" u="sng" dirty="0" smtClean="0"/>
          </a:p>
          <a:p>
            <a:r>
              <a:rPr lang="en-US" dirty="0" smtClean="0"/>
              <a:t>Step 1.1: Go to </a:t>
            </a:r>
            <a:r>
              <a:rPr lang="en-US" u="sng" dirty="0" smtClean="0">
                <a:hlinkClick r:id="rId6"/>
              </a:rPr>
              <a:t>ai2.appinventor.mit.edu</a:t>
            </a:r>
            <a:endParaRPr lang="en-US" u="sng" dirty="0" smtClean="0"/>
          </a:p>
          <a:p>
            <a:r>
              <a:rPr lang="en-US" dirty="0" smtClean="0"/>
              <a:t>And click “Create Apps”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050" y="7215206"/>
            <a:ext cx="2528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1.2 : A google sign will be required to create an app.</a:t>
            </a:r>
            <a:endParaRPr lang="en-US" dirty="0"/>
          </a:p>
          <a:p>
            <a:r>
              <a:rPr lang="en-US" dirty="0" smtClean="0"/>
              <a:t>Use your GMAIL ID or create a new one.</a:t>
            </a:r>
          </a:p>
        </p:txBody>
      </p:sp>
    </p:spTree>
    <p:extLst>
      <p:ext uri="{BB962C8B-B14F-4D97-AF65-F5344CB8AC3E}">
        <p14:creationId xmlns:p14="http://schemas.microsoft.com/office/powerpoint/2010/main" val="71453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16" y="7072242"/>
            <a:ext cx="5473480" cy="24601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4. APP CREATION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16" y="1870802"/>
            <a:ext cx="5616285" cy="19821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" name="Picture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17" y="4251123"/>
            <a:ext cx="2449195" cy="1280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08486" y="1000578"/>
            <a:ext cx="5509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</a:t>
            </a:r>
            <a:r>
              <a:rPr lang="en-US" u="sng" dirty="0"/>
              <a:t>2</a:t>
            </a:r>
            <a:r>
              <a:rPr lang="en-US" u="sng" dirty="0" smtClean="0"/>
              <a:t> : New Project</a:t>
            </a:r>
          </a:p>
          <a:p>
            <a:r>
              <a:rPr lang="en-US" dirty="0" smtClean="0"/>
              <a:t>Step 2.1: Click on the “Create Project” button.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96002" y="4160684"/>
            <a:ext cx="2599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2.2: Name your project “ Smart Plug”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8486" y="5978597"/>
            <a:ext cx="344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3 : Front End Design</a:t>
            </a:r>
          </a:p>
          <a:p>
            <a:r>
              <a:rPr lang="en-US" dirty="0" smtClean="0"/>
              <a:t>Step 3.1: Drag a button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SMART PLUG 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7578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4. APP CREATION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2"/>
          <a:stretch/>
        </p:blipFill>
        <p:spPr bwMode="auto">
          <a:xfrm>
            <a:off x="513248" y="998727"/>
            <a:ext cx="1614170" cy="274066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704" y="2496057"/>
            <a:ext cx="2682875" cy="124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36" y="4623725"/>
            <a:ext cx="5384228" cy="25853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639406" y="973096"/>
            <a:ext cx="2905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3.2 : Rename it to “ON”. This will change its name on the backend side of the app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1763" y="4016383"/>
            <a:ext cx="5445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3.3 : Rename the name on Frontend side too.</a:t>
            </a:r>
          </a:p>
        </p:txBody>
      </p:sp>
      <p:pic>
        <p:nvPicPr>
          <p:cNvPr id="9" name="Picture 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406" y="7853663"/>
            <a:ext cx="4023975" cy="20519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451762" y="7874276"/>
            <a:ext cx="20326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3.4 : Similarly, add another button and change its name to “OFF” on both backend and frontend side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SMART PLUG 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394561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4. APP DESIGN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52"/>
          <a:stretch/>
        </p:blipFill>
        <p:spPr bwMode="auto">
          <a:xfrm>
            <a:off x="574965" y="937289"/>
            <a:ext cx="2116093" cy="261753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10445" y="934387"/>
            <a:ext cx="276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3.5 : Add web component to the screen from the “Connectivity” Palette</a:t>
            </a:r>
          </a:p>
        </p:txBody>
      </p:sp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554819"/>
            <a:ext cx="2893434" cy="31125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74965" y="4510937"/>
            <a:ext cx="3082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4 </a:t>
            </a:r>
            <a:r>
              <a:rPr lang="en-US" dirty="0" smtClean="0"/>
              <a:t>: WEB CONNECTIVITY</a:t>
            </a:r>
          </a:p>
          <a:p>
            <a:r>
              <a:rPr lang="en-US" dirty="0" smtClean="0"/>
              <a:t>Step 4.1: Drag the web component from the “Connectivity” Palette</a:t>
            </a:r>
          </a:p>
        </p:txBody>
      </p:sp>
      <p:pic>
        <p:nvPicPr>
          <p:cNvPr id="12" name="Picture 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15" y="7023306"/>
            <a:ext cx="5007860" cy="31460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SMART PLUG 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419865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16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4. APP DESIGN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78689" y="1642606"/>
            <a:ext cx="2886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4.2 : From the “ON” button drawer, select “when Button1.Click do” block and drag it in the workspace.</a:t>
            </a:r>
          </a:p>
        </p:txBody>
      </p:sp>
      <p:pic>
        <p:nvPicPr>
          <p:cNvPr id="12" name="Picture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97" y="1440211"/>
            <a:ext cx="2765747" cy="315367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F1B1249-2221-43AA-82C7-6E8C0AF9C3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78689" y="3325680"/>
            <a:ext cx="2920732" cy="11755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002" y="5285356"/>
            <a:ext cx="2976232" cy="31882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32DAE2D-A3BD-4147-B08C-BE571810E4DA}"/>
              </a:ext>
            </a:extLst>
          </p:cNvPr>
          <p:cNvPicPr/>
          <p:nvPr/>
        </p:nvPicPr>
        <p:blipFill rotWithShape="1">
          <a:blip r:embed="rId5"/>
          <a:srcRect l="33658" t="9287" b="57482"/>
          <a:stretch/>
        </p:blipFill>
        <p:spPr>
          <a:xfrm>
            <a:off x="218873" y="7350015"/>
            <a:ext cx="2959816" cy="10133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325515" y="5233288"/>
            <a:ext cx="24974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4.3 : Add a “set Web1.Url” block and connect it to the “when Button1.Click do” block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SMART PLUG 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212820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4. APP DESIGN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62" y="959709"/>
            <a:ext cx="2761829" cy="33880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213491" y="1039902"/>
            <a:ext cx="2942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4.4: Add a “text string” block and connect it to “set Web1.Url” block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1662" y="4574547"/>
            <a:ext cx="59118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4.5: In the text block, write the following:</a:t>
            </a:r>
          </a:p>
          <a:p>
            <a:r>
              <a:rPr lang="en-US" u="sng" dirty="0">
                <a:hlinkClick r:id="rId4"/>
              </a:rPr>
              <a:t>https://</a:t>
            </a:r>
            <a:r>
              <a:rPr lang="en-US" u="sng" dirty="0" smtClean="0">
                <a:hlinkClick r:id="rId4"/>
              </a:rPr>
              <a:t>api.thingspeak.com/update?api_key=</a:t>
            </a:r>
            <a:r>
              <a:rPr lang="en-US" b="1" u="sng" dirty="0" smtClean="0">
                <a:hlinkClick r:id="rId4"/>
              </a:rPr>
              <a:t>3MOK54S7MBTBIODA</a:t>
            </a:r>
            <a:r>
              <a:rPr lang="en-US" u="sng" dirty="0" smtClean="0">
                <a:hlinkClick r:id="rId4"/>
              </a:rPr>
              <a:t>&amp;field1=1</a:t>
            </a:r>
            <a:endParaRPr lang="en-IN" dirty="0"/>
          </a:p>
          <a:p>
            <a:r>
              <a:rPr lang="en-US" dirty="0" smtClean="0"/>
              <a:t>In </a:t>
            </a:r>
            <a:r>
              <a:rPr lang="en-US" dirty="0"/>
              <a:t>place of the word “3MOK54S7MBTBIODA”, write the WRITE API KEY of your own ThingSpeak channel.</a:t>
            </a:r>
            <a:endParaRPr lang="en-IN" dirty="0"/>
          </a:p>
          <a:p>
            <a:endParaRPr lang="en-US" dirty="0" smtClean="0"/>
          </a:p>
        </p:txBody>
      </p:sp>
      <p:pic>
        <p:nvPicPr>
          <p:cNvPr id="15" name="Picture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945" y="6605872"/>
            <a:ext cx="3774540" cy="3057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361099" y="6605872"/>
            <a:ext cx="2227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4.6: Add a “call.Web1.get” block to send the http request.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SMART PLUG 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184035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4. APP DESIGN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348E600-A5B4-4DA4-9AE3-E4D79101E9F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1904" y="4396065"/>
            <a:ext cx="6286190" cy="9179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82200" y="732874"/>
            <a:ext cx="58455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4.7: By clicking </a:t>
            </a:r>
            <a:r>
              <a:rPr lang="en-US" dirty="0"/>
              <a:t>the “ON” button</a:t>
            </a:r>
            <a:r>
              <a:rPr lang="en-US" dirty="0" smtClean="0"/>
              <a:t>, value of 1 will be sent to Thing Speak Channel at field 1 </a:t>
            </a:r>
          </a:p>
          <a:p>
            <a:endParaRPr lang="en-US" u="sng" dirty="0">
              <a:hlinkClick r:id="rId4"/>
            </a:endParaRPr>
          </a:p>
          <a:p>
            <a:r>
              <a:rPr lang="en-US" u="sng" dirty="0" smtClean="0">
                <a:hlinkClick r:id="rId4"/>
              </a:rPr>
              <a:t>https</a:t>
            </a:r>
            <a:r>
              <a:rPr lang="en-US" u="sng" dirty="0">
                <a:hlinkClick r:id="rId4"/>
              </a:rPr>
              <a:t>://api.thingspeak.com\update?api_key=3MOK54S7MBTBIODA &amp;field1=1</a:t>
            </a:r>
            <a:r>
              <a:rPr lang="en-US" dirty="0"/>
              <a:t> </a:t>
            </a:r>
            <a:endParaRPr lang="en-US" dirty="0" smtClean="0"/>
          </a:p>
          <a:p>
            <a:endParaRPr lang="en-US" u="sng" dirty="0" smtClean="0">
              <a:hlinkClick r:id="rId5"/>
            </a:endParaRPr>
          </a:p>
          <a:p>
            <a:r>
              <a:rPr lang="en-US" dirty="0"/>
              <a:t>Step 4.7: By clicking the </a:t>
            </a:r>
            <a:r>
              <a:rPr lang="en-US" dirty="0" smtClean="0"/>
              <a:t>“OFF” </a:t>
            </a:r>
            <a:r>
              <a:rPr lang="en-US" dirty="0"/>
              <a:t>button, value of 0</a:t>
            </a:r>
            <a:r>
              <a:rPr lang="en-US" dirty="0" smtClean="0"/>
              <a:t> </a:t>
            </a:r>
            <a:r>
              <a:rPr lang="en-US" dirty="0"/>
              <a:t>will be sent to Thing Speak Channel at field </a:t>
            </a:r>
            <a:r>
              <a:rPr lang="en-US" dirty="0" smtClean="0"/>
              <a:t>0 </a:t>
            </a:r>
            <a:endParaRPr lang="en-US" dirty="0"/>
          </a:p>
          <a:p>
            <a:endParaRPr lang="en-US" u="sng" dirty="0">
              <a:hlinkClick r:id="rId5"/>
            </a:endParaRPr>
          </a:p>
          <a:p>
            <a:r>
              <a:rPr lang="en-US" u="sng" dirty="0" smtClean="0">
                <a:hlinkClick r:id="rId5"/>
              </a:rPr>
              <a:t>https</a:t>
            </a:r>
            <a:r>
              <a:rPr lang="en-US" u="sng" dirty="0">
                <a:hlinkClick r:id="rId5"/>
              </a:rPr>
              <a:t>://api.thingspeak.com\update?api_key=</a:t>
            </a:r>
            <a:r>
              <a:rPr lang="en-US" b="1" u="sng" dirty="0">
                <a:hlinkClick r:id="rId5"/>
              </a:rPr>
              <a:t>3MOK54S7MBTBIODA</a:t>
            </a:r>
            <a:r>
              <a:rPr lang="en-US" u="sng" dirty="0">
                <a:hlinkClick r:id="rId5"/>
              </a:rPr>
              <a:t>&amp;field1=0</a:t>
            </a:r>
            <a:endParaRPr lang="en-IN" dirty="0"/>
          </a:p>
          <a:p>
            <a:r>
              <a:rPr lang="en-US" dirty="0"/>
              <a:t>In place of </a:t>
            </a:r>
            <a:r>
              <a:rPr lang="en-US" dirty="0" smtClean="0"/>
              <a:t>“</a:t>
            </a:r>
            <a:r>
              <a:rPr lang="en-US" dirty="0"/>
              <a:t>3MOK54S7MBTBIODA”, write the WRITE API KEY of your own ThingSpeak channel.</a:t>
            </a:r>
            <a:endParaRPr lang="en-IN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4" y="8118630"/>
            <a:ext cx="6411220" cy="13432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82200" y="5700646"/>
            <a:ext cx="61203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5</a:t>
            </a:r>
            <a:r>
              <a:rPr lang="en-US" dirty="0" smtClean="0"/>
              <a:t>: Install the app</a:t>
            </a:r>
          </a:p>
          <a:p>
            <a:r>
              <a:rPr lang="en-US" dirty="0" smtClean="0"/>
              <a:t>Click on the “App( provide QR code .</a:t>
            </a:r>
            <a:r>
              <a:rPr lang="en-US" dirty="0" err="1" smtClean="0"/>
              <a:t>apk</a:t>
            </a:r>
            <a:r>
              <a:rPr lang="en-US" dirty="0" smtClean="0"/>
              <a:t>)”.</a:t>
            </a:r>
          </a:p>
          <a:p>
            <a:endParaRPr lang="en-US" dirty="0" smtClean="0"/>
          </a:p>
          <a:p>
            <a:r>
              <a:rPr lang="en-US" dirty="0" smtClean="0"/>
              <a:t>Scan the QR code from your smartphone, it will download the </a:t>
            </a:r>
            <a:r>
              <a:rPr lang="en-US" dirty="0" err="1" smtClean="0"/>
              <a:t>apk</a:t>
            </a:r>
            <a:r>
              <a:rPr lang="en-US" dirty="0" smtClean="0"/>
              <a:t> to your phone’s local storage.</a:t>
            </a:r>
          </a:p>
          <a:p>
            <a:endParaRPr lang="en-US" dirty="0" smtClean="0"/>
          </a:p>
          <a:p>
            <a:r>
              <a:rPr lang="en-US" dirty="0" smtClean="0"/>
              <a:t>Install it, and app is ready to control your O2i Smart Plug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SMART PLUG 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279696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5. CODE DEVELOP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FLOW CHART </a:t>
            </a:r>
            <a:endParaRPr lang="en-US" sz="1467" dirty="0"/>
          </a:p>
        </p:txBody>
      </p:sp>
      <p:sp>
        <p:nvSpPr>
          <p:cNvPr id="11" name="TextBox 10"/>
          <p:cNvSpPr txBox="1"/>
          <p:nvPr/>
        </p:nvSpPr>
        <p:spPr>
          <a:xfrm>
            <a:off x="1489523" y="1348904"/>
            <a:ext cx="5722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1 : SET UP TUNIOT </a:t>
            </a:r>
          </a:p>
          <a:p>
            <a:r>
              <a:rPr lang="en-US" u="sng" dirty="0">
                <a:hlinkClick r:id="rId3"/>
              </a:rPr>
              <a:t>http://easycoding.tn/TUNIOT/demos/code/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1472710" y="2209046"/>
            <a:ext cx="344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2 : WIFI CONNECTIVITY</a:t>
            </a:r>
          </a:p>
          <a:p>
            <a:r>
              <a:rPr lang="en-US" dirty="0" smtClean="0"/>
              <a:t>Enter Wi-Fi Name and Password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72710" y="3077637"/>
            <a:ext cx="344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3 : CONNECT TO CLOUD </a:t>
            </a:r>
          </a:p>
          <a:p>
            <a:r>
              <a:rPr lang="en-US" dirty="0" smtClean="0"/>
              <a:t>Procure data from Thing Speak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9524" y="3946228"/>
            <a:ext cx="4888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4 : CONDITIONAL PROGRAM</a:t>
            </a:r>
          </a:p>
          <a:p>
            <a:r>
              <a:rPr lang="en-US" dirty="0" smtClean="0"/>
              <a:t>Complete Logical Programming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72710" y="4806299"/>
            <a:ext cx="4149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5 : COPY TO ARDUINO IDE </a:t>
            </a:r>
          </a:p>
          <a:p>
            <a:r>
              <a:rPr lang="en-US" dirty="0" smtClean="0"/>
              <a:t>Copy code to Arduino IDE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71912" y="5678182"/>
            <a:ext cx="4489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6 : CONNECT TO NODE MCU DEV KIT  </a:t>
            </a:r>
          </a:p>
          <a:p>
            <a:r>
              <a:rPr lang="en-US" dirty="0" smtClean="0"/>
              <a:t>Add ESP to Arduino IDE </a:t>
            </a:r>
          </a:p>
          <a:p>
            <a:r>
              <a:rPr lang="en-US" dirty="0" smtClean="0"/>
              <a:t>Select Com Port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89524" y="6827064"/>
            <a:ext cx="4149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7 : UPLOAD CODE</a:t>
            </a:r>
          </a:p>
          <a:p>
            <a:r>
              <a:rPr lang="en-US" dirty="0" smtClean="0"/>
              <a:t>Upload code to Node MCU</a:t>
            </a:r>
          </a:p>
        </p:txBody>
      </p:sp>
    </p:spTree>
    <p:extLst>
      <p:ext uri="{BB962C8B-B14F-4D97-AF65-F5344CB8AC3E}">
        <p14:creationId xmlns:p14="http://schemas.microsoft.com/office/powerpoint/2010/main" val="152515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05414" y="193040"/>
            <a:ext cx="5395556" cy="2069253"/>
          </a:xfrm>
        </p:spPr>
        <p:txBody>
          <a:bodyPr/>
          <a:lstStyle/>
          <a:p>
            <a:r>
              <a:rPr lang="en-US" u="sng" dirty="0" smtClean="0">
                <a:solidFill>
                  <a:schemeClr val="tx1"/>
                </a:solidFill>
              </a:rPr>
              <a:t>VISION</a:t>
            </a:r>
            <a:br>
              <a:rPr lang="en-US" u="sng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NURTURING TALENT </a:t>
            </a:r>
            <a:endParaRPr lang="en-US" sz="1600" dirty="0"/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477975" y="9464803"/>
            <a:ext cx="435742" cy="572029"/>
          </a:xfrm>
        </p:spPr>
        <p:txBody>
          <a:bodyPr/>
          <a:lstStyle/>
          <a:p>
            <a:fld id="{75A984BB-F7F3-4337-9CDD-F27E297554D9}" type="slidenum">
              <a:rPr lang="en-US" smtClean="0"/>
              <a:t>2</a:t>
            </a:fld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05413" y="1385399"/>
            <a:ext cx="7368203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is our belief that young minds are </a:t>
            </a:r>
            <a:r>
              <a:rPr lang="en-US" b="1" dirty="0" smtClean="0"/>
              <a:t>MOST</a:t>
            </a:r>
            <a:r>
              <a:rPr lang="en-US" dirty="0" smtClean="0"/>
              <a:t> </a:t>
            </a:r>
            <a:r>
              <a:rPr lang="en-US" b="1" dirty="0" smtClean="0"/>
              <a:t>RECEPTIVE</a:t>
            </a:r>
            <a:r>
              <a:rPr lang="en-US" dirty="0" smtClean="0"/>
              <a:t> and </a:t>
            </a:r>
            <a:r>
              <a:rPr lang="en-US" b="1" dirty="0" smtClean="0"/>
              <a:t>EAGER</a:t>
            </a:r>
            <a:r>
              <a:rPr lang="en-US" dirty="0" smtClean="0"/>
              <a:t> to learn new technologies taught in an </a:t>
            </a:r>
            <a:r>
              <a:rPr lang="en-US" b="1" dirty="0" smtClean="0"/>
              <a:t>ENGAGING</a:t>
            </a:r>
            <a:r>
              <a:rPr lang="en-US" dirty="0" smtClean="0"/>
              <a:t> way. </a:t>
            </a:r>
          </a:p>
          <a:p>
            <a:endParaRPr lang="en-US" dirty="0" smtClean="0"/>
          </a:p>
          <a:p>
            <a:r>
              <a:rPr lang="en-US" dirty="0" smtClean="0"/>
              <a:t>It is our endeavor to introduce children to these new age technologies with a </a:t>
            </a:r>
            <a:r>
              <a:rPr lang="en-US" b="1" dirty="0" smtClean="0"/>
              <a:t>HANDS ON TECH CLUBS in the Next Generation Technologies </a:t>
            </a:r>
            <a:r>
              <a:rPr lang="en-US" dirty="0" smtClean="0"/>
              <a:t>which will play a major role in the</a:t>
            </a:r>
            <a:r>
              <a:rPr lang="en-US" b="1" dirty="0" smtClean="0"/>
              <a:t> FUTURE. </a:t>
            </a:r>
          </a:p>
          <a:p>
            <a:endParaRPr lang="en-US" b="1" dirty="0" smtClean="0"/>
          </a:p>
          <a:p>
            <a:pPr marL="342900" indent="-342900">
              <a:buAutoNum type="arabicPeriod"/>
            </a:pPr>
            <a:r>
              <a:rPr lang="en-US" b="1" dirty="0" smtClean="0"/>
              <a:t>ARTIFICIAL INTELLIGENCE </a:t>
            </a:r>
          </a:p>
          <a:p>
            <a:pPr marL="342900" indent="-342900">
              <a:buAutoNum type="arabicPeriod"/>
            </a:pPr>
            <a:r>
              <a:rPr lang="en-US" b="1" dirty="0" smtClean="0"/>
              <a:t>ROBOTICS </a:t>
            </a:r>
          </a:p>
          <a:p>
            <a:pPr marL="342900" indent="-342900">
              <a:buAutoNum type="arabicPeriod"/>
            </a:pPr>
            <a:r>
              <a:rPr lang="en-US" b="1" dirty="0" smtClean="0"/>
              <a:t>INTERNET OF THINGS </a:t>
            </a:r>
          </a:p>
          <a:p>
            <a:pPr marL="342900" indent="-342900">
              <a:buAutoNum type="arabicPeriod"/>
            </a:pPr>
            <a:r>
              <a:rPr lang="en-US" b="1" dirty="0" smtClean="0"/>
              <a:t>DRONES </a:t>
            </a:r>
          </a:p>
          <a:p>
            <a:pPr lvl="1"/>
            <a:endParaRPr lang="en-US" b="1" dirty="0" smtClean="0"/>
          </a:p>
          <a:p>
            <a:r>
              <a:rPr lang="en-US" dirty="0" smtClean="0"/>
              <a:t>During the course Children become aware of their </a:t>
            </a:r>
            <a:r>
              <a:rPr lang="en-US" b="1" dirty="0" smtClean="0"/>
              <a:t>NATURAL INCLINATION</a:t>
            </a:r>
            <a:r>
              <a:rPr lang="en-US" dirty="0" smtClean="0"/>
              <a:t> and can choose their career wisely in sync with their </a:t>
            </a:r>
            <a:r>
              <a:rPr lang="en-US" b="1" dirty="0" smtClean="0"/>
              <a:t>INTEREST.  </a:t>
            </a:r>
          </a:p>
          <a:p>
            <a:endParaRPr lang="en-US" dirty="0"/>
          </a:p>
          <a:p>
            <a:r>
              <a:rPr lang="en-US" dirty="0"/>
              <a:t>Our course content </a:t>
            </a:r>
            <a:r>
              <a:rPr lang="en-US" dirty="0" smtClean="0"/>
              <a:t>and structure has </a:t>
            </a:r>
            <a:r>
              <a:rPr lang="en-US" dirty="0"/>
              <a:t>been designed by </a:t>
            </a:r>
            <a:r>
              <a:rPr lang="en-US" b="1" dirty="0"/>
              <a:t>EXPERTS</a:t>
            </a:r>
            <a:r>
              <a:rPr lang="en-US" dirty="0"/>
              <a:t> who have advanced degree in engineering from abroad (</a:t>
            </a:r>
            <a:r>
              <a:rPr lang="en-US" dirty="0" err="1"/>
              <a:t>Cranfield</a:t>
            </a:r>
            <a:r>
              <a:rPr lang="en-US" dirty="0"/>
              <a:t> Institute of Technology UK, Carnegie Mellon USA) and have </a:t>
            </a:r>
            <a:r>
              <a:rPr lang="en-US" dirty="0" smtClean="0"/>
              <a:t>served the country </a:t>
            </a:r>
            <a:r>
              <a:rPr lang="en-US" dirty="0"/>
              <a:t>in prestigious organizations like </a:t>
            </a:r>
            <a:r>
              <a:rPr lang="en-US" b="1" dirty="0"/>
              <a:t>INDIAN AIR FORCE. </a:t>
            </a:r>
            <a:endParaRPr lang="en-US" b="1" dirty="0" smtClean="0"/>
          </a:p>
          <a:p>
            <a:endParaRPr lang="en-US" dirty="0"/>
          </a:p>
          <a:p>
            <a:r>
              <a:rPr lang="en-US" dirty="0"/>
              <a:t>The execution and delivery </a:t>
            </a:r>
            <a:r>
              <a:rPr lang="en-US" dirty="0" smtClean="0"/>
              <a:t>of course </a:t>
            </a:r>
            <a:r>
              <a:rPr lang="en-US" dirty="0"/>
              <a:t>content is by trained experts who are </a:t>
            </a:r>
            <a:r>
              <a:rPr lang="en-US" b="1" dirty="0"/>
              <a:t>COMMITTED</a:t>
            </a:r>
            <a:r>
              <a:rPr lang="en-US" dirty="0"/>
              <a:t> to ensure that young minds can grasp the core concepts without any difficulty</a:t>
            </a:r>
            <a:r>
              <a:rPr lang="en-US" dirty="0" smtClean="0"/>
              <a:t>. </a:t>
            </a:r>
          </a:p>
          <a:p>
            <a:endParaRPr lang="en-US" dirty="0"/>
          </a:p>
          <a:p>
            <a:r>
              <a:rPr lang="en-US" dirty="0" smtClean="0"/>
              <a:t>We bring forward our vast </a:t>
            </a:r>
            <a:r>
              <a:rPr lang="en-US" b="1" dirty="0" smtClean="0"/>
              <a:t>REAL LIFE EXPERIENCE</a:t>
            </a:r>
            <a:r>
              <a:rPr lang="en-US" dirty="0" smtClean="0"/>
              <a:t> from Defense and Medical sector to guide young minds to the beneficial and optimum use of these Advanced Technologies to solve genuine problems.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AIR VICE MARSHAL ASHOK SINGHAL AVSM VSM </a:t>
            </a:r>
          </a:p>
          <a:p>
            <a:r>
              <a:rPr lang="en-US" dirty="0" smtClean="0"/>
              <a:t>MD – OXYGEN 2 INNOVATION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41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03" y="1449086"/>
            <a:ext cx="3167097" cy="26561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4" t="25527" r="73018" b="56505"/>
          <a:stretch>
            <a:fillRect/>
          </a:stretch>
        </p:blipFill>
        <p:spPr bwMode="auto">
          <a:xfrm>
            <a:off x="347486" y="4325045"/>
            <a:ext cx="1536065" cy="8763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742" y="6363262"/>
            <a:ext cx="2914160" cy="31015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0" t="22032" r="23599" b="56818"/>
          <a:stretch>
            <a:fillRect/>
          </a:stretch>
        </p:blipFill>
        <p:spPr bwMode="auto">
          <a:xfrm>
            <a:off x="557087" y="8227560"/>
            <a:ext cx="2273552" cy="127599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8519" y="72106"/>
            <a:ext cx="6437640" cy="959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5. CODE DESIGN – Node MCU</a:t>
            </a:r>
          </a:p>
          <a:p>
            <a:endParaRPr lang="en-US" sz="2119" u="sng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sz="1800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58491" y="1329470"/>
            <a:ext cx="23924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First we’ll work on the setup block as it’ll run only once and initialize the NodeMCU</a:t>
            </a:r>
          </a:p>
          <a:p>
            <a:endParaRPr lang="en-US" u="sng" dirty="0" smtClean="0"/>
          </a:p>
          <a:p>
            <a:r>
              <a:rPr lang="en-US" u="sng" dirty="0" smtClean="0"/>
              <a:t>STEP </a:t>
            </a:r>
            <a:r>
              <a:rPr lang="en-US" u="sng" dirty="0"/>
              <a:t>1 : SET UP TUNIOT </a:t>
            </a:r>
            <a:endParaRPr lang="en-US" u="sng" dirty="0" smtClean="0"/>
          </a:p>
          <a:p>
            <a:r>
              <a:rPr lang="en-IN" dirty="0" smtClean="0"/>
              <a:t>Step 1.1: First place the “Disconnect” block in the setup block.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7087" y="6297496"/>
            <a:ext cx="2273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 </a:t>
            </a:r>
            <a:r>
              <a:rPr lang="en-IN" dirty="0" smtClean="0"/>
              <a:t>1.2</a:t>
            </a:r>
            <a:r>
              <a:rPr lang="en-IN" dirty="0"/>
              <a:t>: Give </a:t>
            </a:r>
            <a:r>
              <a:rPr lang="en-IN" dirty="0" smtClean="0"/>
              <a:t>one </a:t>
            </a:r>
            <a:r>
              <a:rPr lang="en-IN" dirty="0"/>
              <a:t>second delay using the “Delay” block</a:t>
            </a:r>
          </a:p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SMART PLUG 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251362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91" y="2737783"/>
            <a:ext cx="4378390" cy="43339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6" name="Picture 15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9491" y="7339648"/>
            <a:ext cx="4898074" cy="186479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45717" y="1260455"/>
            <a:ext cx="55844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STEP 2 : WIFI CONNECTIVITY</a:t>
            </a:r>
          </a:p>
          <a:p>
            <a:r>
              <a:rPr lang="en-IN" dirty="0" smtClean="0"/>
              <a:t>Step 2.1: “Connect Network” block tell the NodeMCU to connect to the Wi-Fi whose details are being entered in the SSID and Password field</a:t>
            </a:r>
          </a:p>
          <a:p>
            <a:endParaRPr lang="en-IN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519" y="72106"/>
            <a:ext cx="6437640" cy="959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5. CODE DESIGN – Node MCU</a:t>
            </a:r>
          </a:p>
          <a:p>
            <a:endParaRPr lang="en-US" sz="2119" u="sng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sz="1800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SMART PLUG 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240038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226" y="6100271"/>
            <a:ext cx="5409738" cy="252392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6" y="3100351"/>
            <a:ext cx="2901093" cy="24127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508226" y="1613728"/>
            <a:ext cx="5181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Step 2.2: Now a “repeat while” block is used to wait till the Wi-Fi is connected. And for our reference a dot (.) is being printed every 300ms</a:t>
            </a:r>
            <a:endParaRPr lang="en-IN" dirty="0"/>
          </a:p>
        </p:txBody>
      </p:sp>
      <p:pic>
        <p:nvPicPr>
          <p:cNvPr id="10" name="Picture 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027" y="3124199"/>
            <a:ext cx="2427873" cy="23889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8519" y="72106"/>
            <a:ext cx="6437640" cy="959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5. CODE DESIGN – Node MCU</a:t>
            </a:r>
          </a:p>
          <a:p>
            <a:endParaRPr lang="en-US" sz="2119" u="sng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sz="1800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SMART PLUG 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68745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58" y="1233086"/>
            <a:ext cx="3268572" cy="390957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9558" y="5370775"/>
            <a:ext cx="5031797" cy="254534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916001" y="1257962"/>
            <a:ext cx="19977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Step 2.3: The loop will be exit </a:t>
            </a:r>
            <a:r>
              <a:rPr lang="en-IN" dirty="0"/>
              <a:t>a</a:t>
            </a:r>
            <a:r>
              <a:rPr lang="en-IN" dirty="0" smtClean="0"/>
              <a:t>s soon as the Wi-Fi is connected and a text will be printed to let us know the same using the “Print on new line” block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519" y="72106"/>
            <a:ext cx="6437640" cy="959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5. CODE DESIGN – Node MCU</a:t>
            </a:r>
          </a:p>
          <a:p>
            <a:endParaRPr lang="en-US" sz="2119" u="sng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sz="1800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SMART PLUG 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75997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59" y="2675749"/>
            <a:ext cx="5219191" cy="32446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41A15F0-6739-4447-AD89-7D0B15FDA67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9658" y="6358338"/>
            <a:ext cx="5219191" cy="10927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29660" y="1314450"/>
            <a:ext cx="5219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STEP 3 : CONNECT TO CLOUD </a:t>
            </a:r>
          </a:p>
          <a:p>
            <a:r>
              <a:rPr lang="en-IN" dirty="0" smtClean="0"/>
              <a:t>Step 3: Use the “Connect Network” block to connect to the ThingSpeak website and procure data </a:t>
            </a:r>
            <a:endParaRPr lang="en-IN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8519" y="72106"/>
            <a:ext cx="6437640" cy="959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5. CODE DESIGN – Node MCU</a:t>
            </a:r>
          </a:p>
          <a:p>
            <a:endParaRPr lang="en-US" sz="2119" u="sng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sz="1800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SMART PLUG 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426667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60" y="1257962"/>
            <a:ext cx="3519647" cy="31460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3589459-6776-4D5D-A763-C34089845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0569" y="4716729"/>
            <a:ext cx="5423148" cy="15373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931406" y="1283145"/>
            <a:ext cx="24866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STEP 4 : CONDITIONAL PROGRAM</a:t>
            </a:r>
          </a:p>
          <a:p>
            <a:r>
              <a:rPr lang="en-IN" dirty="0" smtClean="0"/>
              <a:t>Step 4.1: Use the “if-do” block to make some conditional logic programming. This will be used to check the value of the ThingSpeak channel and power ON/OFF the relay module accordingly.</a:t>
            </a:r>
          </a:p>
        </p:txBody>
      </p:sp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798" y="5567857"/>
            <a:ext cx="2098331" cy="30029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EA798CF8-486D-4B48-B4A6-6633A9308AA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5214" y="8623930"/>
            <a:ext cx="5542825" cy="16817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8519" y="72106"/>
            <a:ext cx="6437640" cy="959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5. CODE DESIGN – Node MCU</a:t>
            </a:r>
          </a:p>
          <a:p>
            <a:endParaRPr lang="en-US" sz="2119" u="sng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sz="1800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SMART PLUG 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212191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83" y="2149868"/>
            <a:ext cx="5542824" cy="18433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3" name="Picture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77" y="4218816"/>
            <a:ext cx="5605415" cy="918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265177" y="1277943"/>
            <a:ext cx="545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Step 4.2: Enter the ThingSpeak details like API key and channel number in the “Read field” block.</a:t>
            </a:r>
          </a:p>
        </p:txBody>
      </p:sp>
      <p:pic>
        <p:nvPicPr>
          <p:cNvPr id="12" name="Picture 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512" y="5363185"/>
            <a:ext cx="3012085" cy="28007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F3B538B7-9BB3-4C2B-A854-1790BD70224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65177" y="8576502"/>
            <a:ext cx="6598105" cy="13479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8519" y="72106"/>
            <a:ext cx="6437640" cy="959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5. CODE DESIGN – Node MCU</a:t>
            </a:r>
          </a:p>
          <a:p>
            <a:endParaRPr lang="en-US" sz="2119" u="sng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sz="1800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SMART PLUG 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326711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41" y="2433321"/>
            <a:ext cx="4388740" cy="23186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D54AFDE-438B-4B8D-9850-04E66950C55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4269" y="5096751"/>
            <a:ext cx="5984716" cy="27653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2EF4141-49BC-470C-8315-BF430BF824B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4269" y="8206789"/>
            <a:ext cx="5046134" cy="20632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94269" y="1165255"/>
            <a:ext cx="5450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Step 4.3: Use “DigitalWrite” block to control the relay (i.e. HIGH/LOW). Here “D1” means the pin no “D1” on the NodeMCU 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8519" y="72106"/>
            <a:ext cx="6437640" cy="959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5. CODE DESIGN – Node MCU</a:t>
            </a:r>
          </a:p>
          <a:p>
            <a:endParaRPr lang="en-US" sz="2119" u="sng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sz="1800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SMART PLUG 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84765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3" y="1037918"/>
            <a:ext cx="2453747" cy="20553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497" y="1037918"/>
            <a:ext cx="2553061" cy="20553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49" y="2838218"/>
            <a:ext cx="3454409" cy="27717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19144" y="502420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O2I – SMART PLUG 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9144" y="64978"/>
            <a:ext cx="6437640" cy="439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5. CODE DESIGN – Node MCU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1118" y="5927744"/>
            <a:ext cx="5450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STEP 5 : COPY TO ARDUINO IDE </a:t>
            </a:r>
          </a:p>
          <a:p>
            <a:r>
              <a:rPr lang="en-IN" dirty="0" smtClean="0"/>
              <a:t>Step 5.1 : </a:t>
            </a:r>
            <a:r>
              <a:rPr lang="en-US" dirty="0"/>
              <a:t>Copy the code from TUNIOT by clicking on the copy </a:t>
            </a:r>
            <a:r>
              <a:rPr lang="en-US" dirty="0" smtClean="0"/>
              <a:t>button.</a:t>
            </a:r>
            <a:endParaRPr lang="en-IN" dirty="0" smtClean="0"/>
          </a:p>
        </p:txBody>
      </p:sp>
      <p:pic>
        <p:nvPicPr>
          <p:cNvPr id="10" name="Picture 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18" y="7168812"/>
            <a:ext cx="5982657" cy="30554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5588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D93FAAE-A75F-4C32-BF17-238F554351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9613" y="1257963"/>
            <a:ext cx="3819329" cy="43147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4316047" y="1257962"/>
            <a:ext cx="18432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Step </a:t>
            </a:r>
            <a:r>
              <a:rPr lang="en-IN" dirty="0" smtClean="0"/>
              <a:t>5.2 </a:t>
            </a:r>
            <a:r>
              <a:rPr lang="en-IN" dirty="0"/>
              <a:t>: </a:t>
            </a:r>
            <a:r>
              <a:rPr lang="en-IN" dirty="0" smtClean="0"/>
              <a:t>P</a:t>
            </a:r>
            <a:r>
              <a:rPr lang="en-US" dirty="0" err="1" smtClean="0"/>
              <a:t>aste</a:t>
            </a:r>
            <a:r>
              <a:rPr lang="en-US" dirty="0" smtClean="0"/>
              <a:t> the copied code in </a:t>
            </a:r>
            <a:r>
              <a:rPr lang="en-US" dirty="0"/>
              <a:t>the Arduino </a:t>
            </a:r>
            <a:r>
              <a:rPr lang="en-US" dirty="0" smtClean="0"/>
              <a:t>IDE</a:t>
            </a:r>
            <a:endParaRPr lang="en-IN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8519" y="72106"/>
            <a:ext cx="6437640" cy="959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5. CODE DESIGN – Node MCU</a:t>
            </a:r>
          </a:p>
          <a:p>
            <a:endParaRPr lang="en-US" sz="2119" u="sng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sz="1800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SMART PLUG 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338984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05414" y="193040"/>
            <a:ext cx="5395556" cy="2069253"/>
          </a:xfrm>
        </p:spPr>
        <p:txBody>
          <a:bodyPr/>
          <a:lstStyle/>
          <a:p>
            <a:r>
              <a:rPr lang="en-US" u="sng" dirty="0" smtClean="0">
                <a:solidFill>
                  <a:schemeClr val="tx1"/>
                </a:solidFill>
              </a:rPr>
              <a:t>LEAD TRAINING TEAM </a:t>
            </a:r>
            <a:br>
              <a:rPr lang="en-US" u="sng" dirty="0" smtClean="0">
                <a:solidFill>
                  <a:schemeClr val="tx1"/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EXPERIENCED TEAM</a:t>
            </a:r>
            <a:endParaRPr lang="en-US" dirty="0"/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477975" y="9464803"/>
            <a:ext cx="435742" cy="572029"/>
          </a:xfrm>
        </p:spPr>
        <p:txBody>
          <a:bodyPr/>
          <a:lstStyle/>
          <a:p>
            <a:fld id="{75A984BB-F7F3-4337-9CDD-F27E297554D9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4386" t="23932" r="56721" b="32318"/>
          <a:stretch/>
        </p:blipFill>
        <p:spPr>
          <a:xfrm>
            <a:off x="495988" y="1172100"/>
            <a:ext cx="2458227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00095" y="1433881"/>
            <a:ext cx="41079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/>
              <a:t>AIR VICE MARSHAL ASHOK SINGHAL </a:t>
            </a:r>
          </a:p>
          <a:p>
            <a:endParaRPr lang="en-US" sz="1400" dirty="0"/>
          </a:p>
          <a:p>
            <a:r>
              <a:rPr lang="en-US" sz="1400" dirty="0"/>
              <a:t>Educational Qualification   </a:t>
            </a:r>
          </a:p>
          <a:p>
            <a:r>
              <a:rPr lang="en-US" sz="1400" dirty="0" smtClean="0"/>
              <a:t>BTECH – BITS </a:t>
            </a:r>
            <a:r>
              <a:rPr lang="en-US" sz="1400" dirty="0" err="1" smtClean="0"/>
              <a:t>Pilani</a:t>
            </a:r>
            <a:r>
              <a:rPr lang="en-US" sz="1400" dirty="0" smtClean="0"/>
              <a:t>. </a:t>
            </a:r>
            <a:endParaRPr lang="en-US" sz="1400" dirty="0"/>
          </a:p>
          <a:p>
            <a:r>
              <a:rPr lang="en-US" sz="1400" dirty="0" smtClean="0"/>
              <a:t>MS – CS – </a:t>
            </a:r>
            <a:r>
              <a:rPr lang="en-US" sz="1400" dirty="0" err="1" smtClean="0"/>
              <a:t>Cranfield</a:t>
            </a:r>
            <a:r>
              <a:rPr lang="en-US" sz="1400" dirty="0" smtClean="0"/>
              <a:t> University – UK </a:t>
            </a:r>
          </a:p>
          <a:p>
            <a:r>
              <a:rPr lang="en-US" sz="1400" dirty="0" smtClean="0"/>
              <a:t>MSc – Strategic Studies – Madras University </a:t>
            </a:r>
          </a:p>
          <a:p>
            <a:endParaRPr lang="en-US" sz="1400" dirty="0"/>
          </a:p>
          <a:p>
            <a:r>
              <a:rPr lang="en-US" sz="1400" dirty="0"/>
              <a:t>Work Experience  </a:t>
            </a:r>
          </a:p>
          <a:p>
            <a:r>
              <a:rPr lang="en-US" sz="1400" dirty="0" smtClean="0"/>
              <a:t>37 Years in the Indian Air Force </a:t>
            </a:r>
            <a:endParaRPr lang="en-US" sz="1400" dirty="0"/>
          </a:p>
          <a:p>
            <a:r>
              <a:rPr lang="en-US" sz="1400" dirty="0" smtClean="0"/>
              <a:t>2 Yeas as a Consultant to HAL India </a:t>
            </a:r>
            <a:endParaRPr lang="en-US" sz="1400" dirty="0"/>
          </a:p>
          <a:p>
            <a:r>
              <a:rPr lang="en-US" sz="1400" dirty="0" smtClean="0"/>
              <a:t>3 </a:t>
            </a:r>
            <a:r>
              <a:rPr lang="en-US" sz="1400" dirty="0"/>
              <a:t>Years – </a:t>
            </a:r>
            <a:r>
              <a:rPr lang="en-US" sz="1400" dirty="0" smtClean="0"/>
              <a:t>MD </a:t>
            </a:r>
            <a:r>
              <a:rPr lang="en-US" sz="1400" dirty="0"/>
              <a:t>- Oxygen 2 Innovation </a:t>
            </a:r>
            <a:r>
              <a:rPr lang="en-US" sz="1400" dirty="0" smtClean="0"/>
              <a:t>(INDIA) </a:t>
            </a:r>
          </a:p>
          <a:p>
            <a:endParaRPr lang="en-US" sz="1400" dirty="0"/>
          </a:p>
          <a:p>
            <a:r>
              <a:rPr lang="en-US" sz="1400" dirty="0"/>
              <a:t>Areas of Expertise </a:t>
            </a:r>
            <a:r>
              <a:rPr lang="en-US" sz="1400" dirty="0" smtClean="0"/>
              <a:t>– Radar Systems, Defense Avionics, SU 30 MKI Aircraft </a:t>
            </a:r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6213" t="11178" r="55271" b="40024"/>
          <a:stretch/>
        </p:blipFill>
        <p:spPr>
          <a:xfrm>
            <a:off x="567294" y="1227666"/>
            <a:ext cx="2409093" cy="35696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4386" t="23932" r="56721" b="32318"/>
          <a:stretch/>
        </p:blipFill>
        <p:spPr>
          <a:xfrm>
            <a:off x="4749844" y="6380902"/>
            <a:ext cx="2458227" cy="3200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5988" y="6211387"/>
            <a:ext cx="410797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/>
              <a:t>ABHINAV SINGHAL </a:t>
            </a:r>
          </a:p>
          <a:p>
            <a:endParaRPr lang="en-US" sz="1400" dirty="0"/>
          </a:p>
          <a:p>
            <a:r>
              <a:rPr lang="en-US" sz="1400" dirty="0"/>
              <a:t>Educational Qualification   </a:t>
            </a:r>
          </a:p>
          <a:p>
            <a:r>
              <a:rPr lang="en-US" sz="1400" dirty="0"/>
              <a:t>MS - 2009 - Robotics – Carnegie </a:t>
            </a:r>
            <a:r>
              <a:rPr lang="en-US" sz="1400" dirty="0" smtClean="0"/>
              <a:t>Mellon</a:t>
            </a:r>
            <a:endParaRPr lang="en-US" sz="1400" dirty="0"/>
          </a:p>
          <a:p>
            <a:r>
              <a:rPr lang="en-US" sz="1400" dirty="0"/>
              <a:t>MS - 2012 - Bio Medical - Carnegie </a:t>
            </a:r>
            <a:r>
              <a:rPr lang="en-US" sz="1400" dirty="0" smtClean="0"/>
              <a:t>Mellon</a:t>
            </a:r>
          </a:p>
          <a:p>
            <a:endParaRPr lang="en-US" sz="1400" dirty="0"/>
          </a:p>
          <a:p>
            <a:r>
              <a:rPr lang="en-US" sz="1400" dirty="0"/>
              <a:t>Work Experience  </a:t>
            </a:r>
          </a:p>
          <a:p>
            <a:r>
              <a:rPr lang="en-US" sz="1400" dirty="0" smtClean="0"/>
              <a:t>2 </a:t>
            </a:r>
            <a:r>
              <a:rPr lang="en-US" sz="1400" dirty="0"/>
              <a:t>Years (R&amp;D) CIRLAB (CMU – USA)  </a:t>
            </a:r>
          </a:p>
          <a:p>
            <a:r>
              <a:rPr lang="en-US" sz="1400" dirty="0"/>
              <a:t>3 Years (R&amp;D) Tropical Health Systems </a:t>
            </a:r>
            <a:r>
              <a:rPr lang="en-US" sz="1400" dirty="0" smtClean="0"/>
              <a:t>– </a:t>
            </a:r>
            <a:r>
              <a:rPr lang="en-US" sz="1400" dirty="0"/>
              <a:t>USA)  </a:t>
            </a:r>
          </a:p>
          <a:p>
            <a:r>
              <a:rPr lang="en-US" sz="1400" dirty="0"/>
              <a:t>5 Years – CEO - Oxygen 2 Innovation </a:t>
            </a:r>
            <a:r>
              <a:rPr lang="en-US" sz="1400" dirty="0" smtClean="0"/>
              <a:t>(INDIA) </a:t>
            </a:r>
          </a:p>
          <a:p>
            <a:endParaRPr lang="en-US" sz="1400" dirty="0"/>
          </a:p>
          <a:p>
            <a:r>
              <a:rPr lang="en-US" sz="1400" dirty="0"/>
              <a:t>Areas of Expertise - </a:t>
            </a:r>
            <a:r>
              <a:rPr lang="en-US" sz="1400" dirty="0" smtClean="0"/>
              <a:t>Artificial </a:t>
            </a:r>
            <a:r>
              <a:rPr lang="en-US" sz="1400" dirty="0"/>
              <a:t>Intelligence, Image Processing, </a:t>
            </a:r>
            <a:r>
              <a:rPr lang="en-US" sz="1400" dirty="0" smtClean="0"/>
              <a:t>Medical </a:t>
            </a:r>
            <a:r>
              <a:rPr lang="en-US" sz="1400" dirty="0"/>
              <a:t>Device </a:t>
            </a:r>
            <a:r>
              <a:rPr lang="en-US" sz="1400" dirty="0" smtClean="0"/>
              <a:t>Development, Robotics</a:t>
            </a:r>
            <a:r>
              <a:rPr lang="en-US" sz="1400" dirty="0"/>
              <a:t>, 3D Printing. </a:t>
            </a:r>
            <a:endParaRPr lang="en-US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4945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1806" y="1135164"/>
            <a:ext cx="6464978" cy="898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ESP8266WiFi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WiFiClient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979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(16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979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disconnect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dirty="0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(1000);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"WIFI NAME"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"WIFI PASSWORD"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status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WL_CONNECTED)))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</a:t>
            </a:r>
            <a:r>
              <a:rPr lang="en-US" sz="1200" dirty="0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(300);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"..."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"Connected to </a:t>
            </a:r>
            <a:r>
              <a:rPr lang="en-US" sz="1200" dirty="0" err="1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1200" dirty="0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979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loop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"api.thingspeak.com"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80))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</a:t>
            </a: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readIntField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(12345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"API KEY"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  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(16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979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readIntField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(12345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"API KEY"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  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(16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979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en-US" sz="1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8519" y="72106"/>
            <a:ext cx="6437640" cy="959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5. CODE DESIGN – Node MCU</a:t>
            </a:r>
          </a:p>
          <a:p>
            <a:endParaRPr lang="en-US" sz="2119" u="sng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sz="1800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SMART PLUG 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158036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6. ASSEMBLY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O2I SMART PLUG </a:t>
            </a:r>
          </a:p>
        </p:txBody>
      </p:sp>
      <p:pic>
        <p:nvPicPr>
          <p:cNvPr id="5" name="Picture 4" descr="C:\Users\mac\Desktop\Tech Clubs\2 IoT\Videos\3 Installing nodemcu on ide and blink led.png"/>
          <p:cNvPicPr/>
          <p:nvPr/>
        </p:nvPicPr>
        <p:blipFill>
          <a:blip r:embed="rId3"/>
          <a:srcRect l="8000" t="8500" r="9000" b="8500"/>
          <a:stretch>
            <a:fillRect/>
          </a:stretch>
        </p:blipFill>
        <p:spPr bwMode="auto">
          <a:xfrm>
            <a:off x="4352696" y="4986420"/>
            <a:ext cx="1392498" cy="1392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50672" y="891123"/>
            <a:ext cx="55672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STEP 6 : CONNECT TO NODE MCU DEV </a:t>
            </a:r>
            <a:r>
              <a:rPr lang="en-US" u="sng" dirty="0" smtClean="0"/>
              <a:t>KIT</a:t>
            </a:r>
          </a:p>
          <a:p>
            <a:r>
              <a:rPr lang="en-US" dirty="0" smtClean="0"/>
              <a:t>Step 6.1: Add ESP8266 board in the Arduino IDE, as Arduino doesn’t have it by default.</a:t>
            </a:r>
          </a:p>
          <a:p>
            <a:r>
              <a:rPr lang="en-US" dirty="0" smtClean="0"/>
              <a:t>Go to File &gt;&gt; Preferences &gt;&gt; Settings</a:t>
            </a:r>
          </a:p>
          <a:p>
            <a:endParaRPr lang="en-US" dirty="0"/>
          </a:p>
          <a:p>
            <a:r>
              <a:rPr lang="en-US" dirty="0"/>
              <a:t>In the “Additional Board </a:t>
            </a:r>
            <a:r>
              <a:rPr lang="en-US" dirty="0" smtClean="0"/>
              <a:t>Manager </a:t>
            </a:r>
            <a:r>
              <a:rPr lang="en-US" dirty="0"/>
              <a:t>URLs” field add</a:t>
            </a:r>
          </a:p>
          <a:p>
            <a:r>
              <a:rPr lang="en-US" dirty="0">
                <a:hlinkClick r:id="rId4"/>
              </a:rPr>
              <a:t>http://arduino.esp8266.com/stable/package_esp8266com_index.json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84" y="3476446"/>
            <a:ext cx="3596025" cy="29024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595671" y="6555318"/>
            <a:ext cx="56022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Step 6.2: Now go to </a:t>
            </a:r>
            <a:r>
              <a:rPr lang="en-US" dirty="0"/>
              <a:t>Tools &gt;&gt; Boards &gt;&gt; Board </a:t>
            </a:r>
            <a:r>
              <a:rPr lang="en-US" dirty="0" smtClean="0"/>
              <a:t>Manager and </a:t>
            </a:r>
            <a:r>
              <a:rPr lang="en-US" dirty="0"/>
              <a:t>install the ESP8266 board.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71" y="7396059"/>
            <a:ext cx="5149523" cy="28719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0254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32</a:t>
            </a:fld>
            <a:endParaRPr lang="en-US"/>
          </a:p>
        </p:txBody>
      </p:sp>
      <p:pic>
        <p:nvPicPr>
          <p:cNvPr id="10" name="Picture 9" descr="NodeMCU connection with PC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5" y="3001052"/>
            <a:ext cx="2707277" cy="238510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21114E9-0DC3-4416-A50F-0A42679CA4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1425" y="6345678"/>
            <a:ext cx="3163079" cy="31964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311425" y="1118200"/>
            <a:ext cx="56022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Step 6.3: Upload the code to the NodeMCU board</a:t>
            </a:r>
          </a:p>
          <a:p>
            <a:r>
              <a:rPr lang="en-US" dirty="0" smtClean="0"/>
              <a:t>Make sure you’ve selected the Board as “Node MCU 1.0” and COM Port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1AA5700-4BD9-461A-B3D6-F112D1E87E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82698" y="6509579"/>
            <a:ext cx="2858626" cy="28686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504" y="2573080"/>
            <a:ext cx="2751658" cy="3107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6. ASSEMBLY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O2I SMART PLUG </a:t>
            </a:r>
          </a:p>
        </p:txBody>
      </p:sp>
    </p:spTree>
    <p:extLst>
      <p:ext uri="{BB962C8B-B14F-4D97-AF65-F5344CB8AC3E}">
        <p14:creationId xmlns:p14="http://schemas.microsoft.com/office/powerpoint/2010/main" val="318391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6. MECHANICAL ASSEMBLY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FLOW CHART </a:t>
            </a:r>
            <a:endParaRPr lang="en-US" sz="1467" dirty="0"/>
          </a:p>
        </p:txBody>
      </p:sp>
      <p:sp>
        <p:nvSpPr>
          <p:cNvPr id="11" name="TextBox 10"/>
          <p:cNvSpPr txBox="1"/>
          <p:nvPr/>
        </p:nvSpPr>
        <p:spPr>
          <a:xfrm>
            <a:off x="1684805" y="1651944"/>
            <a:ext cx="344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1 : MOUNT PCB </a:t>
            </a:r>
          </a:p>
          <a:p>
            <a:r>
              <a:rPr lang="en-US" dirty="0" smtClean="0"/>
              <a:t>Fix on base plate </a:t>
            </a:r>
          </a:p>
          <a:p>
            <a:r>
              <a:rPr lang="en-US" dirty="0" smtClean="0"/>
              <a:t>Make connections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84805" y="2759293"/>
            <a:ext cx="344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2 : ASSEMBLE </a:t>
            </a:r>
          </a:p>
          <a:p>
            <a:r>
              <a:rPr lang="en-US" dirty="0" smtClean="0"/>
              <a:t>Fix Base First </a:t>
            </a:r>
          </a:p>
          <a:p>
            <a:r>
              <a:rPr lang="en-US" dirty="0" smtClean="0"/>
              <a:t>Assemble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84805" y="3851209"/>
            <a:ext cx="344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3 : PLUG CONNECTIONS </a:t>
            </a:r>
          </a:p>
          <a:p>
            <a:r>
              <a:rPr lang="en-US" dirty="0" smtClean="0"/>
              <a:t>Assemble Plug </a:t>
            </a:r>
          </a:p>
          <a:p>
            <a:r>
              <a:rPr lang="en-US" dirty="0" smtClean="0"/>
              <a:t>Switches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4805" y="4941754"/>
            <a:ext cx="4888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4 : RELAY CONNECTIONS </a:t>
            </a:r>
          </a:p>
          <a:p>
            <a:r>
              <a:rPr lang="en-US" dirty="0" smtClean="0"/>
              <a:t>Complete Relay Connections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84805" y="5735533"/>
            <a:ext cx="4149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5 : POWER UP </a:t>
            </a:r>
          </a:p>
          <a:p>
            <a:r>
              <a:rPr lang="en-US" dirty="0" smtClean="0"/>
              <a:t>Test </a:t>
            </a:r>
          </a:p>
        </p:txBody>
      </p:sp>
    </p:spTree>
    <p:extLst>
      <p:ext uri="{BB962C8B-B14F-4D97-AF65-F5344CB8AC3E}">
        <p14:creationId xmlns:p14="http://schemas.microsoft.com/office/powerpoint/2010/main" val="109083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>
                <a:solidFill>
                  <a:schemeClr val="accent2">
                    <a:lumMod val="50000"/>
                  </a:schemeClr>
                </a:solidFill>
              </a:rPr>
              <a:t>6</a:t>
            </a:r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. ASSEMBLY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O2I – SMART PLUG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7751" y="1537454"/>
            <a:ext cx="2370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1 : MOUNT PCB </a:t>
            </a:r>
          </a:p>
          <a:p>
            <a:r>
              <a:rPr lang="en-US" dirty="0" smtClean="0"/>
              <a:t>Step 1.1: Fix PCB on base plate using the fasteners provided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7877" y="7675773"/>
            <a:ext cx="499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1.2: Make </a:t>
            </a:r>
            <a:r>
              <a:rPr lang="en-US" dirty="0" smtClean="0"/>
              <a:t>connections</a:t>
            </a:r>
          </a:p>
        </p:txBody>
      </p:sp>
      <p:pic>
        <p:nvPicPr>
          <p:cNvPr id="13" name="Picture 1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75" b="20004"/>
          <a:stretch/>
        </p:blipFill>
        <p:spPr bwMode="auto">
          <a:xfrm>
            <a:off x="381555" y="935977"/>
            <a:ext cx="2635516" cy="24032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" r="1619"/>
          <a:stretch/>
        </p:blipFill>
        <p:spPr bwMode="auto">
          <a:xfrm>
            <a:off x="3370108" y="5003813"/>
            <a:ext cx="4566903" cy="29526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33" b="17122"/>
          <a:stretch/>
        </p:blipFill>
        <p:spPr bwMode="auto">
          <a:xfrm>
            <a:off x="177877" y="8310937"/>
            <a:ext cx="3755331" cy="24734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3547751" y="3231905"/>
            <a:ext cx="3886200" cy="12777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ount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AC to DC Converter on the PCB using the header pins provided. Use double sided tape to mount the Relay Module.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" t="13686" r="7077" b="10248"/>
          <a:stretch/>
        </p:blipFill>
        <p:spPr bwMode="auto">
          <a:xfrm>
            <a:off x="-311724" y="3467959"/>
            <a:ext cx="2988553" cy="27251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555" y="6073154"/>
            <a:ext cx="38862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mounting the components, the PCB should look like this: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74864" y="9168943"/>
            <a:ext cx="38862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Fix the socket and the switch to the front plate.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51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6. ASSEMBLY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O2I – SMART PLUG </a:t>
            </a:r>
          </a:p>
        </p:txBody>
      </p:sp>
      <p:pic>
        <p:nvPicPr>
          <p:cNvPr id="16" name="Picture 1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55" y="1135164"/>
            <a:ext cx="4763314" cy="2824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11" y="4940231"/>
            <a:ext cx="3696358" cy="226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1" t="16516" r="16373" b="24140"/>
          <a:stretch/>
        </p:blipFill>
        <p:spPr bwMode="auto">
          <a:xfrm>
            <a:off x="3609209" y="7398096"/>
            <a:ext cx="3812316" cy="27215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577955" y="4058289"/>
            <a:ext cx="6545859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Connections will be made in the Smart Plug according to the layout shown.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97452" y="4743348"/>
            <a:ext cx="3124073" cy="266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onnect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“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Vcc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pin of Relay to “GND” pin of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 the “GND” pin of Relay to “GND” pin of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 pin “D1” of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the Relay module pin marked “IN”.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0452" y="8225249"/>
            <a:ext cx="38862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Fix the base of the box to the front panel.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3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6. ASSEMBLY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O2I – SMART PLUG 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9" t="17697" r="6840" b="12071"/>
          <a:stretch/>
        </p:blipFill>
        <p:spPr bwMode="auto">
          <a:xfrm>
            <a:off x="373550" y="1040547"/>
            <a:ext cx="2051685" cy="12858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63" y="2465359"/>
            <a:ext cx="1462405" cy="116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56" y="3975804"/>
            <a:ext cx="3837852" cy="2003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88"/>
          <a:stretch/>
        </p:blipFill>
        <p:spPr bwMode="auto">
          <a:xfrm>
            <a:off x="106361" y="8819736"/>
            <a:ext cx="2586062" cy="12518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7" b="32756"/>
          <a:stretch/>
        </p:blipFill>
        <p:spPr bwMode="auto">
          <a:xfrm>
            <a:off x="3289037" y="8735809"/>
            <a:ext cx="2225587" cy="12518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3196002" y="1220681"/>
            <a:ext cx="38862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plug and the wire through the hole provided at the base.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89037" y="2479107"/>
            <a:ext cx="38862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 the red and black wires from the plug to the screw terminals marked Live and Neutral respectively.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49859" y="3657597"/>
            <a:ext cx="2947876" cy="3055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Warning: The terminals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markes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“Live” and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“Neutral” are connected to other terminals marked “Live” and “Neutral” respectively inside the PCB. Connecting the wires of the Plug to two “Live”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teminals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two “Neutral” terminals can result in a short.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2135" y="6588640"/>
            <a:ext cx="38862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onnect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“NO” terminal of the Relay to the screw terminal marked “Neutral”.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5630" y="7441206"/>
            <a:ext cx="62679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 a black wire to “COM” terminal of the Relay and a red wire to one of the “Live” terminals of Screw Terminals. These wires will be connected to the Switch and Socket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7. ASSEMBLY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O2I – SMART PLUG 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2" t="4175" r="4853" b="4296"/>
          <a:stretch/>
        </p:blipFill>
        <p:spPr bwMode="auto">
          <a:xfrm>
            <a:off x="4245277" y="898850"/>
            <a:ext cx="2812211" cy="23310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21" y="3287587"/>
            <a:ext cx="2952800" cy="2071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930" y="5589003"/>
            <a:ext cx="2341555" cy="1513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46" y="7102548"/>
            <a:ext cx="3240412" cy="1528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50"/>
          <a:stretch/>
        </p:blipFill>
        <p:spPr bwMode="auto">
          <a:xfrm>
            <a:off x="981246" y="9396521"/>
            <a:ext cx="2595880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269998" y="1020482"/>
            <a:ext cx="3886200" cy="197310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ount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partition on the base.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Route these three wires from its hole: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1) Red wire from Live Screw Terminal,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 Black wire from COM port of Relay and 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Green- Yellow Wire from the plug.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45277" y="3460408"/>
            <a:ext cx="29409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 one end of the Switch to the red wire connected to the “Live” Screw Terminal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30518" y="5739967"/>
            <a:ext cx="3441396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onnect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other end of the Switch to the end of the socket marked “L”.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20385" y="7405098"/>
            <a:ext cx="31499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 end of the Socket marked N to the black wire connected to the “COM” terminal of the Relay.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904706" y="9174388"/>
            <a:ext cx="38862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 the Green- Yellow Earth wire from the plug to the Earth terminal (with “</a:t>
            </a:r>
            <a:r>
              <a:rPr lang="en-US" sz="1600" dirty="0"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⏚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symbol next to it) of the socket.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47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6. ASSEMBLY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– SMART PLUG </a:t>
            </a:r>
            <a:endParaRPr lang="en-US" sz="1467" dirty="0"/>
          </a:p>
        </p:txBody>
      </p:sp>
      <p:pic>
        <p:nvPicPr>
          <p:cNvPr id="9" name="Picture 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0" t="8005" r="2420" b="12702"/>
          <a:stretch/>
        </p:blipFill>
        <p:spPr bwMode="auto">
          <a:xfrm>
            <a:off x="4081978" y="573824"/>
            <a:ext cx="2896346" cy="22079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45" t="22871" r="11538" b="15886"/>
          <a:stretch/>
        </p:blipFill>
        <p:spPr bwMode="auto">
          <a:xfrm>
            <a:off x="361507" y="3642635"/>
            <a:ext cx="3019647" cy="21519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9" t="17877" r="6335" b="19173"/>
          <a:stretch/>
        </p:blipFill>
        <p:spPr bwMode="auto">
          <a:xfrm>
            <a:off x="4081978" y="3594788"/>
            <a:ext cx="2684619" cy="21997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4" t="9693" r="10087" b="10268"/>
          <a:stretch/>
        </p:blipFill>
        <p:spPr bwMode="auto">
          <a:xfrm>
            <a:off x="1139338" y="5976183"/>
            <a:ext cx="2730913" cy="23258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" t="20402" r="5211" b="21482"/>
          <a:stretch/>
        </p:blipFill>
        <p:spPr bwMode="auto">
          <a:xfrm>
            <a:off x="4522806" y="7891927"/>
            <a:ext cx="2790315" cy="203888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95778" y="1143934"/>
            <a:ext cx="38862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Mount the front of panel (containing the switch and socket) to the base panel.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95778" y="2773406"/>
            <a:ext cx="6905847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Mount the side panels and fasten them using the fasteners provided. (Use longer bolts provided to fasten the front panel)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587051" y="6455564"/>
            <a:ext cx="38862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Lastly, mount the top panel and fasten it using the fasteners provided.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80270" y="9239389"/>
            <a:ext cx="2103653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 Plug is ready!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09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39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6950" y="7405468"/>
            <a:ext cx="6945719" cy="3101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n-US" sz="2800" b="1" u="sng" kern="0" dirty="0" smtClean="0">
                <a:solidFill>
                  <a:srgbClr val="2F5496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PRECAUTIONS 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 connect positive voltage to GND terminals of any appliance or vice versa. 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not short Positive terminals to Negative terminals of the DC line in the circuit.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not short Live terminals to Neutral Terminals on the AC line of the circuit.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Validate that all the connections are made correctly with 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multimeter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before connecting the kit to a power supply.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6949" y="879027"/>
            <a:ext cx="6945719" cy="266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Plug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 Plug into a wall point and plug an appliance (say a table fan or lamp) in Smart Plug and switch it on.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the App and click the “ON” button to turn the appliance on.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you press the button, the App will send data over the Internet to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ThingSpeak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channel.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will read that data from the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ThingSpeak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Channel. It will then check the value of data received and trigger the relay. The Relay will then power the socket and the appliance will power on.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49" y="3559428"/>
            <a:ext cx="5988791" cy="26925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326949" y="6424045"/>
            <a:ext cx="6477888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Note: The appliance will turn on/off after 15-20 seconds. The lag is because free channels on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ThingSpeak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get updated every 15 seconds.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7. TESTING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389158"/>
            <a:ext cx="2104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O2i – SMART PLUG </a:t>
            </a:r>
          </a:p>
        </p:txBody>
      </p:sp>
    </p:spTree>
    <p:extLst>
      <p:ext uri="{BB962C8B-B14F-4D97-AF65-F5344CB8AC3E}">
        <p14:creationId xmlns:p14="http://schemas.microsoft.com/office/powerpoint/2010/main" val="1144760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05414" y="193040"/>
            <a:ext cx="5395556" cy="2069253"/>
          </a:xfrm>
        </p:spPr>
        <p:txBody>
          <a:bodyPr/>
          <a:lstStyle/>
          <a:p>
            <a:r>
              <a:rPr lang="en-US" u="sng" dirty="0" smtClean="0">
                <a:solidFill>
                  <a:schemeClr val="tx1"/>
                </a:solidFill>
              </a:rPr>
              <a:t>COURSES</a:t>
            </a:r>
            <a:endParaRPr lang="en-US" dirty="0"/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477975" y="9464803"/>
            <a:ext cx="435742" cy="572029"/>
          </a:xfrm>
        </p:spPr>
        <p:txBody>
          <a:bodyPr/>
          <a:lstStyle/>
          <a:p>
            <a:fld id="{75A984BB-F7F3-4337-9CDD-F27E297554D9}" type="slidenum">
              <a:rPr lang="en-US" smtClean="0"/>
              <a:t>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05414" y="1029165"/>
            <a:ext cx="7189299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are 3 clubs tailored around the grasping capability of the child. </a:t>
            </a:r>
            <a:r>
              <a:rPr lang="en-US" dirty="0"/>
              <a:t>Y</a:t>
            </a:r>
            <a:r>
              <a:rPr lang="en-US" dirty="0" smtClean="0"/>
              <a:t>ear to year continuity in learning is ensured with each club content building on the previous year’s course content. </a:t>
            </a:r>
          </a:p>
          <a:p>
            <a:endParaRPr lang="en-US" dirty="0"/>
          </a:p>
          <a:p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EXPLORER’S CLUB – 50 hours course </a:t>
            </a:r>
          </a:p>
          <a:p>
            <a:r>
              <a:rPr lang="en-US" dirty="0"/>
              <a:t>	Age group – </a:t>
            </a:r>
            <a:r>
              <a:rPr lang="en-US" dirty="0" smtClean="0"/>
              <a:t>3 </a:t>
            </a:r>
            <a:r>
              <a:rPr lang="en-US" dirty="0" err="1" smtClean="0"/>
              <a:t>rd</a:t>
            </a:r>
            <a:r>
              <a:rPr lang="en-US" dirty="0" smtClean="0"/>
              <a:t> </a:t>
            </a:r>
            <a:r>
              <a:rPr lang="en-US" dirty="0"/>
              <a:t>standard onwards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this course the child will be introduced via a hands on experience to ( IOT – AI – Drones – Robotics ) </a:t>
            </a: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 smtClean="0"/>
          </a:p>
          <a:p>
            <a:r>
              <a:rPr lang="en-US" dirty="0" smtClean="0"/>
              <a:t>2.  BUILDER’S CLUB – 50 hours course </a:t>
            </a:r>
          </a:p>
          <a:p>
            <a:r>
              <a:rPr lang="en-US" dirty="0"/>
              <a:t>	Age group – </a:t>
            </a:r>
            <a:r>
              <a:rPr lang="en-US" dirty="0" smtClean="0"/>
              <a:t>5 </a:t>
            </a:r>
            <a:r>
              <a:rPr lang="en-US" dirty="0" err="1"/>
              <a:t>th</a:t>
            </a:r>
            <a:r>
              <a:rPr lang="en-US" dirty="0"/>
              <a:t> standard onwards </a:t>
            </a:r>
            <a:endParaRPr lang="en-US" dirty="0" smtClean="0"/>
          </a:p>
          <a:p>
            <a:endParaRPr lang="en-US" b="1" dirty="0" smtClean="0"/>
          </a:p>
          <a:p>
            <a:r>
              <a:rPr lang="en-US" dirty="0" smtClean="0"/>
              <a:t>In this club the child will capitalize on the knowledge gained in the Explorer’s club and build ideas into products from IOT – AI – Drones and Robotics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3.  TRANSFORMER’S CLUB  - 50 hours focused course  </a:t>
            </a:r>
          </a:p>
          <a:p>
            <a:r>
              <a:rPr lang="en-US" dirty="0"/>
              <a:t>	</a:t>
            </a:r>
            <a:r>
              <a:rPr lang="en-US" dirty="0" smtClean="0"/>
              <a:t>Age group – 7 </a:t>
            </a:r>
            <a:r>
              <a:rPr lang="en-US" dirty="0" err="1" smtClean="0"/>
              <a:t>th</a:t>
            </a:r>
            <a:r>
              <a:rPr lang="en-US" dirty="0" smtClean="0"/>
              <a:t> standard onwards </a:t>
            </a:r>
          </a:p>
          <a:p>
            <a:endParaRPr lang="en-US" dirty="0" smtClean="0"/>
          </a:p>
          <a:p>
            <a:r>
              <a:rPr lang="en-US" dirty="0" smtClean="0"/>
              <a:t>This course is aimed towards students who want to gain in-depth knowledge in one of the following domains </a:t>
            </a:r>
            <a:endParaRPr lang="en-US" dirty="0"/>
          </a:p>
          <a:p>
            <a:r>
              <a:rPr lang="en-US" dirty="0" smtClean="0"/>
              <a:t>IOT – AI – Drones – Robotics</a:t>
            </a: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621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8. EXERCISES : SMART PLUG ACTIVATE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GRADED EXERCISE @ SCHOOL | REAL LIFE IMPLEMENTATION @ HOME </a:t>
            </a:r>
            <a:endParaRPr lang="en-US" sz="1467" dirty="0"/>
          </a:p>
        </p:txBody>
      </p:sp>
      <p:sp>
        <p:nvSpPr>
          <p:cNvPr id="9" name="TextBox 8"/>
          <p:cNvSpPr txBox="1"/>
          <p:nvPr/>
        </p:nvSpPr>
        <p:spPr>
          <a:xfrm>
            <a:off x="270017" y="1024559"/>
            <a:ext cx="35273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COMPLETE BASIC TESTS </a:t>
            </a:r>
          </a:p>
          <a:p>
            <a:pPr marL="342900" indent="-342900">
              <a:buAutoNum type="arabicPeriod"/>
            </a:pPr>
            <a:r>
              <a:rPr lang="en-US" dirty="0" smtClean="0"/>
              <a:t>CONNECT THE SMART PLUG </a:t>
            </a:r>
          </a:p>
          <a:p>
            <a:pPr marL="342900" indent="-342900">
              <a:buAutoNum type="arabicPeriod"/>
            </a:pPr>
            <a:r>
              <a:rPr lang="en-US" dirty="0" smtClean="0"/>
              <a:t>UPLOAD PROGRAM AND APP  </a:t>
            </a:r>
          </a:p>
          <a:p>
            <a:pPr marL="342900" indent="-342900">
              <a:buAutoNum type="arabicPeriod"/>
            </a:pPr>
            <a:r>
              <a:rPr lang="en-US" dirty="0" smtClean="0"/>
              <a:t>CONNECT DEVICE TO BE ACTUATED   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BEST PERFORMANCE WINS  </a:t>
            </a:r>
          </a:p>
          <a:p>
            <a:endParaRPr lang="en-US" dirty="0"/>
          </a:p>
          <a:p>
            <a:r>
              <a:rPr lang="en-US" dirty="0" smtClean="0"/>
              <a:t>Students will be given cloud based exercise and in teams they will complete the exercise and activate the smart plug. </a:t>
            </a:r>
          </a:p>
          <a:p>
            <a:endParaRPr lang="en-US" dirty="0"/>
          </a:p>
          <a:p>
            <a:r>
              <a:rPr lang="en-US" dirty="0" smtClean="0"/>
              <a:t>The team that completes the task with all the objectives in the stipulated time will win.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78" y="1640741"/>
            <a:ext cx="3598178" cy="3291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0017" y="6687660"/>
            <a:ext cx="3010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REAL LIFE </a:t>
            </a:r>
            <a:r>
              <a:rPr lang="en-US" u="sng" dirty="0" smtClean="0"/>
              <a:t>IMPLEMENTATION</a:t>
            </a:r>
            <a:endParaRPr lang="en-US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653" y="6480309"/>
            <a:ext cx="3346903" cy="33134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0017" y="7117757"/>
            <a:ext cx="35273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Students will be encouraged to use the Smart Plug to control &amp; monitor appliances at home under parental </a:t>
            </a:r>
            <a:r>
              <a:rPr lang="en-US" dirty="0" smtClean="0"/>
              <a:t>supervision</a:t>
            </a:r>
            <a:r>
              <a:rPr lang="en-US" dirty="0"/>
              <a:t> </a:t>
            </a:r>
            <a:r>
              <a:rPr lang="en-US" dirty="0" smtClean="0"/>
              <a:t>enabling the use of Technology in Day to day life for beneficial use.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49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9. SMART PLUG </a:t>
            </a:r>
            <a:r>
              <a:rPr lang="en-US" sz="2119" u="sng" dirty="0">
                <a:solidFill>
                  <a:schemeClr val="accent2">
                    <a:lumMod val="50000"/>
                  </a:schemeClr>
                </a:solidFill>
              </a:rPr>
              <a:t>-</a:t>
            </a:r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 IOT : COMPETITION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SMART IMPLEMENTATION – O2i – SMART PLUG </a:t>
            </a:r>
            <a:endParaRPr lang="en-US" sz="1467" dirty="0"/>
          </a:p>
        </p:txBody>
      </p:sp>
      <p:sp>
        <p:nvSpPr>
          <p:cNvPr id="6" name="Rectangle 5"/>
          <p:cNvSpPr/>
          <p:nvPr/>
        </p:nvSpPr>
        <p:spPr>
          <a:xfrm>
            <a:off x="311425" y="573824"/>
            <a:ext cx="6924262" cy="906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u="sng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INTERNET OF THINGS COMPETITION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INDIA STEM FOUNDATION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Children will be encouraged to propose ideas to implement IOT based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Technologies  for Smart Governance | Smart Workplace | Smart Education.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u="sng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COMPETITION TASK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u="sng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u="sn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u="sng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IMPORTANT TIME LINES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 TH – 25 TH AUGUST 19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u="sng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ADDITIONAL DETAILS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hlinkClick r:id="rId3"/>
              </a:rPr>
              <a:t>https://indiastemfoundation.org/wroindia/opencategory/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3861" t="21321" r="34595" b="42051"/>
          <a:stretch/>
        </p:blipFill>
        <p:spPr>
          <a:xfrm>
            <a:off x="311425" y="3630583"/>
            <a:ext cx="5994076" cy="391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1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9. GUIDANCE AND REFERENCES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ADDITIONAL MENTORING  - O2i – SMART PLUG </a:t>
            </a:r>
            <a:endParaRPr lang="en-US" sz="1467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9972" y="5849821"/>
            <a:ext cx="5916704" cy="11226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CERTIFICATE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8619" y="573824"/>
            <a:ext cx="7699514" cy="517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LOG IN TO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WWW.O2I.TECH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FOR VIDEO TUTORIALS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SOFTWARE DOWNLOADS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POWER POINT PRESENTATIONS 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LATEST MANUAL DOWNLOAD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SUPPORT COMMUNITY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CONNECT TO WHATS APP GROUP OF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OXYGEN  2 INNOVATION FOR OUTSIDE CLASSROOM SUPPORT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PARENTS CAN FOLLOW THE COURSE’S PROGRESS ON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FACEBOOK | LINKED IN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 YOUTUBE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3518" y="6695804"/>
            <a:ext cx="5634446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73517" y="7979876"/>
            <a:ext cx="5916704" cy="11226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TAKE AWAYS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8619" y="8541216"/>
            <a:ext cx="8051610" cy="1585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COURSE CONTENT IN PRINTED FORM 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 TO VIDEO LECTURES | PPT | SOFTWARE DOWNLOADS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OPPORTUNITY TO WIN KITS AS PRIZES </a:t>
            </a:r>
          </a:p>
        </p:txBody>
      </p:sp>
    </p:spTree>
    <p:extLst>
      <p:ext uri="{BB962C8B-B14F-4D97-AF65-F5344CB8AC3E}">
        <p14:creationId xmlns:p14="http://schemas.microsoft.com/office/powerpoint/2010/main" val="202674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05414" y="193040"/>
            <a:ext cx="5395556" cy="2069253"/>
          </a:xfrm>
        </p:spPr>
        <p:txBody>
          <a:bodyPr/>
          <a:lstStyle/>
          <a:p>
            <a:r>
              <a:rPr lang="en-US" u="sng" dirty="0" smtClean="0">
                <a:solidFill>
                  <a:schemeClr val="tx1"/>
                </a:solidFill>
              </a:rPr>
              <a:t>COURSE OUTLINE</a:t>
            </a:r>
            <a:endParaRPr lang="en-US" dirty="0"/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477975" y="9464803"/>
            <a:ext cx="435742" cy="572029"/>
          </a:xfrm>
        </p:spPr>
        <p:txBody>
          <a:bodyPr/>
          <a:lstStyle/>
          <a:p>
            <a:fld id="{75A984BB-F7F3-4337-9CDD-F27E297554D9}" type="slidenum">
              <a:rPr lang="en-US" smtClean="0"/>
              <a:t>5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05414" y="1029165"/>
            <a:ext cx="7189299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course is designed for children to have a Hands on Experience guided with the right mentorship and motivated towards a competition in the end. </a:t>
            </a:r>
          </a:p>
          <a:p>
            <a:endParaRPr lang="en-US" dirty="0"/>
          </a:p>
          <a:p>
            <a:r>
              <a:rPr lang="en-US" dirty="0" smtClean="0"/>
              <a:t>A completion certificate to ensure that children are recognized for their effort will be awarded towards the end of the course.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1. SESSION 1 : ORIENTATION SESSION </a:t>
            </a:r>
          </a:p>
          <a:p>
            <a:endParaRPr lang="en-US" dirty="0" smtClean="0"/>
          </a:p>
          <a:p>
            <a:r>
              <a:rPr lang="en-US" dirty="0" smtClean="0"/>
              <a:t>The course will initiate by introducing the children to a quick exposure including the importance and applications of Internet of Things in various fields. </a:t>
            </a:r>
          </a:p>
          <a:p>
            <a:endParaRPr lang="en-US" dirty="0" smtClean="0"/>
          </a:p>
          <a:p>
            <a:r>
              <a:rPr lang="en-US" dirty="0" smtClean="0"/>
              <a:t>2. SESSION 2 :  ASSEMBLY </a:t>
            </a:r>
          </a:p>
          <a:p>
            <a:endParaRPr lang="en-US" dirty="0"/>
          </a:p>
          <a:p>
            <a:r>
              <a:rPr lang="en-US" dirty="0" smtClean="0"/>
              <a:t>Subsequent sessions will include learning the fundamentals , assembling the Smart Plug, calibrating and testing the Smart Plug. </a:t>
            </a:r>
          </a:p>
          <a:p>
            <a:endParaRPr lang="en-US" dirty="0" smtClean="0"/>
          </a:p>
          <a:p>
            <a:r>
              <a:rPr lang="en-US" dirty="0" smtClean="0"/>
              <a:t>3. SESSION 3 : EXERCISES </a:t>
            </a:r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Internal competitive exercises would be conducted to evaluate the children for their grasp of fundamentals, and hands on implementation.</a:t>
            </a:r>
          </a:p>
          <a:p>
            <a:endParaRPr lang="en-US" dirty="0" smtClean="0"/>
          </a:p>
          <a:p>
            <a:r>
              <a:rPr lang="en-US" dirty="0" smtClean="0"/>
              <a:t>4. SESSION 4 : HACKER CUP  &amp; COMPETITIONS </a:t>
            </a:r>
          </a:p>
          <a:p>
            <a:endParaRPr lang="en-US" dirty="0" smtClean="0"/>
          </a:p>
          <a:p>
            <a:r>
              <a:rPr lang="en-US" dirty="0" smtClean="0"/>
              <a:t>Children will be guided to participate in international and national competitions. All children part of the course will be groomed to participate in Hacker Cup organized by Amity children. 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5788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05414" y="193040"/>
            <a:ext cx="5395556" cy="2069253"/>
          </a:xfrm>
        </p:spPr>
        <p:txBody>
          <a:bodyPr/>
          <a:lstStyle/>
          <a:p>
            <a:r>
              <a:rPr lang="en-US" u="sng" dirty="0" smtClean="0">
                <a:solidFill>
                  <a:schemeClr val="tx1"/>
                </a:solidFill>
              </a:rPr>
              <a:t>COURSE OUTLINE</a:t>
            </a:r>
            <a:endParaRPr lang="en-US" dirty="0"/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477975" y="9464803"/>
            <a:ext cx="435742" cy="572029"/>
          </a:xfrm>
        </p:spPr>
        <p:txBody>
          <a:bodyPr/>
          <a:lstStyle/>
          <a:p>
            <a:fld id="{75A984BB-F7F3-4337-9CDD-F27E297554D9}" type="slidenum">
              <a:rPr lang="en-US" smtClean="0"/>
              <a:t>6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05414" y="773983"/>
            <a:ext cx="7189299" cy="97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5. SESSION 5 : AT HOME IMPLEMENTATION</a:t>
            </a:r>
          </a:p>
          <a:p>
            <a:endParaRPr lang="en-US" dirty="0"/>
          </a:p>
          <a:p>
            <a:r>
              <a:rPr lang="en-US" dirty="0" smtClean="0"/>
              <a:t>Children will be encouraged under parental to implement these </a:t>
            </a:r>
          </a:p>
          <a:p>
            <a:r>
              <a:rPr lang="en-US" dirty="0" smtClean="0"/>
              <a:t>technologies at home thereby experiencing the beneficial use of these Technologies in Day to Day life. </a:t>
            </a:r>
          </a:p>
          <a:p>
            <a:endParaRPr lang="en-US" dirty="0"/>
          </a:p>
          <a:p>
            <a:r>
              <a:rPr lang="en-US" dirty="0" smtClean="0"/>
              <a:t>6. SESSSION 6 : LONG TERM MENTORING </a:t>
            </a:r>
          </a:p>
          <a:p>
            <a:endParaRPr lang="en-US" dirty="0"/>
          </a:p>
          <a:p>
            <a:r>
              <a:rPr lang="en-US" dirty="0" smtClean="0"/>
              <a:t>The child will have access to Industry experts who will provide valuable guidance in the child’s career growth in these advanced fields. </a:t>
            </a:r>
          </a:p>
          <a:p>
            <a:endParaRPr lang="en-US" dirty="0" smtClean="0"/>
          </a:p>
          <a:p>
            <a:r>
              <a:rPr lang="en-US" dirty="0" smtClean="0"/>
              <a:t>7. SESSION 7 : MANUAL &amp; ADDITIONAL RESOURCES </a:t>
            </a:r>
          </a:p>
          <a:p>
            <a:endParaRPr lang="en-US" dirty="0" smtClean="0"/>
          </a:p>
          <a:p>
            <a:r>
              <a:rPr lang="en-US" dirty="0" smtClean="0"/>
              <a:t>The child will be encouraged to explore additional resources to continuously enhance their knowledge. Each child will be given a manual to ensure that the child can refer at a later point of time. </a:t>
            </a:r>
          </a:p>
          <a:p>
            <a:endParaRPr lang="en-US" dirty="0" smtClean="0"/>
          </a:p>
          <a:p>
            <a:r>
              <a:rPr lang="en-US" dirty="0" smtClean="0"/>
              <a:t>8. SESSION 8 : PARENT FEEDBACK </a:t>
            </a:r>
          </a:p>
          <a:p>
            <a:endParaRPr lang="en-US" dirty="0"/>
          </a:p>
          <a:p>
            <a:r>
              <a:rPr lang="en-US" dirty="0" smtClean="0"/>
              <a:t>Feedback will be sent to the parents to ensure that the child’s progress including strengths &amp; interests are made aware during the conduction of this courses. </a:t>
            </a:r>
          </a:p>
          <a:p>
            <a:endParaRPr lang="en-US" dirty="0"/>
          </a:p>
          <a:p>
            <a:r>
              <a:rPr lang="en-US" dirty="0" smtClean="0"/>
              <a:t>9. SESSION 9 : TAKE AWAY  </a:t>
            </a:r>
          </a:p>
          <a:p>
            <a:endParaRPr lang="en-US" dirty="0" smtClean="0"/>
          </a:p>
          <a:p>
            <a:r>
              <a:rPr lang="en-US" dirty="0" smtClean="0"/>
              <a:t>Every child will get a video recording of their end performance. The child will also get the opportunity to win prizes and take the kit back home as an award. </a:t>
            </a:r>
            <a:endParaRPr lang="en-US" dirty="0"/>
          </a:p>
          <a:p>
            <a:endParaRPr lang="en-US" dirty="0" smtClean="0"/>
          </a:p>
          <a:p>
            <a:r>
              <a:rPr lang="en-US" u="sng" dirty="0" smtClean="0"/>
              <a:t>CONCLUSION </a:t>
            </a:r>
            <a:endParaRPr lang="en-US" u="sng" dirty="0"/>
          </a:p>
          <a:p>
            <a:endParaRPr lang="en-US" dirty="0"/>
          </a:p>
          <a:p>
            <a:r>
              <a:rPr lang="en-US" dirty="0" smtClean="0"/>
              <a:t>Upon completion a course completion certificate will be awarded to the child as a memory and acknowledgement of the child’s effort.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SMART PLUG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CLOUD BASED CONTROL </a:t>
            </a:r>
            <a:endParaRPr lang="en-US" sz="1467" dirty="0"/>
          </a:p>
        </p:txBody>
      </p:sp>
      <p:sp>
        <p:nvSpPr>
          <p:cNvPr id="11" name="TextBox 10"/>
          <p:cNvSpPr txBox="1"/>
          <p:nvPr/>
        </p:nvSpPr>
        <p:spPr>
          <a:xfrm>
            <a:off x="531628" y="1516355"/>
            <a:ext cx="49835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1 : BRIEF INTRODUCTION </a:t>
            </a:r>
          </a:p>
          <a:p>
            <a:endParaRPr lang="en-US" dirty="0"/>
          </a:p>
          <a:p>
            <a:r>
              <a:rPr lang="en-US" dirty="0" smtClean="0"/>
              <a:t>STEP 2 : LIST OF COMPONENTS </a:t>
            </a:r>
          </a:p>
          <a:p>
            <a:endParaRPr lang="en-US" dirty="0"/>
          </a:p>
          <a:p>
            <a:r>
              <a:rPr lang="en-US" dirty="0" smtClean="0"/>
              <a:t>STEP 3 : CLOUD BASED DATABASE SET UP </a:t>
            </a:r>
            <a:r>
              <a:rPr lang="en-US" u="sng" dirty="0" smtClean="0"/>
              <a:t> </a:t>
            </a:r>
          </a:p>
          <a:p>
            <a:endParaRPr lang="en-US" u="sng" dirty="0"/>
          </a:p>
          <a:p>
            <a:r>
              <a:rPr lang="en-US" dirty="0" smtClean="0"/>
              <a:t>STEP 4:  APP CREATION </a:t>
            </a:r>
          </a:p>
          <a:p>
            <a:endParaRPr lang="en-US" dirty="0"/>
          </a:p>
          <a:p>
            <a:r>
              <a:rPr lang="en-US" dirty="0" smtClean="0"/>
              <a:t>STEP 5:  CONTROLLER CODE UPLOAD  </a:t>
            </a:r>
          </a:p>
          <a:p>
            <a:endParaRPr lang="en-US" dirty="0"/>
          </a:p>
          <a:p>
            <a:r>
              <a:rPr lang="en-US" dirty="0" smtClean="0"/>
              <a:t>STEP 6:  SMART PLUG ASSEMBLY </a:t>
            </a:r>
          </a:p>
          <a:p>
            <a:endParaRPr lang="en-US" dirty="0"/>
          </a:p>
          <a:p>
            <a:r>
              <a:rPr lang="en-US" dirty="0" smtClean="0"/>
              <a:t>STEP 7:  TEST CASE  </a:t>
            </a:r>
          </a:p>
          <a:p>
            <a:endParaRPr lang="en-US" dirty="0"/>
          </a:p>
          <a:p>
            <a:r>
              <a:rPr lang="en-US" dirty="0" smtClean="0"/>
              <a:t>STEP 8:  GRADED EXERCISE &amp; REAL LIFE </a:t>
            </a:r>
          </a:p>
          <a:p>
            <a:r>
              <a:rPr lang="en-US" dirty="0" smtClean="0"/>
              <a:t>	IMPLEMENTATION AT HOME</a:t>
            </a:r>
          </a:p>
          <a:p>
            <a:endParaRPr lang="en-US" dirty="0"/>
          </a:p>
          <a:p>
            <a:r>
              <a:rPr lang="en-US" dirty="0" smtClean="0"/>
              <a:t>STEP 9:  MENTOR RESOURCES 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912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1707" y="962009"/>
            <a:ext cx="6683215" cy="3109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5235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 Plug is an Internet of Things based DIY Kit designed for students and DIY enthusiasts to make any device smart. 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Plug communicates with your smartphone over the Internet. It allows you to remotely power on/off any household device which is plugged into Smart Plug. 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Plug can be controlled with a mobile app. This manual contains step-by-step instructions to build an Android App to allow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communication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Smart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Plug.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2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96" y="5068915"/>
            <a:ext cx="2219325" cy="11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959612" y="4684523"/>
            <a:ext cx="418082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When the user presses a button on the app, data is sent by the app and is stored on the cloud. Value 1 is sent if ON button is pressed and value 0 is sent if OFF button is pressed. 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rebuchet MS (Body)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38023" y="7155996"/>
            <a:ext cx="7772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2052" name="Picture 2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101" y="6423811"/>
            <a:ext cx="4106429" cy="119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22435" y="7875156"/>
            <a:ext cx="690138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NodeMCU on the kit constantly reads data from the cloud. If it reads value 1 from the cloud, it switches ON the relay which turns the appliance ON. If the NodeMCU reads value 0 from the cloud, it switches OFF the relay which turns OFF the appliance.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rebuchet MS (Body)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2435" y="4568603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2F5496"/>
                </a:solidFill>
                <a:latin typeface="Trebuchet MS (Body)"/>
                <a:ea typeface="Times New Roman" panose="02020603050405020304" pitchFamily="18" charset="0"/>
                <a:cs typeface="Times New Roman" panose="02020603050405020304" pitchFamily="18" charset="0"/>
              </a:rPr>
              <a:t>BRIEF WORKING</a:t>
            </a:r>
            <a:endParaRPr lang="en-US" altLang="en-US" dirty="0">
              <a:solidFill>
                <a:srgbClr val="2F5496"/>
              </a:solidFill>
              <a:latin typeface="Trebuchet MS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1. SMART PLUG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CLOUD BASED CONTROL </a:t>
            </a:r>
            <a:endParaRPr lang="en-US" sz="1467" dirty="0"/>
          </a:p>
        </p:txBody>
      </p:sp>
      <p:sp>
        <p:nvSpPr>
          <p:cNvPr id="12" name="Rectangle 11"/>
          <p:cNvSpPr/>
          <p:nvPr/>
        </p:nvSpPr>
        <p:spPr>
          <a:xfrm>
            <a:off x="244571" y="9337445"/>
            <a:ext cx="2074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2F5496"/>
                </a:solidFill>
                <a:latin typeface="Trebuchet MS (Body)"/>
                <a:ea typeface="Times New Roman" panose="02020603050405020304" pitchFamily="18" charset="0"/>
                <a:cs typeface="Times New Roman" panose="02020603050405020304" pitchFamily="18" charset="0"/>
              </a:rPr>
              <a:t>SPECIAL POINTS</a:t>
            </a:r>
            <a:endParaRPr lang="en-US" altLang="en-US" dirty="0">
              <a:solidFill>
                <a:srgbClr val="2F5496"/>
              </a:solidFill>
              <a:latin typeface="Trebuchet MS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244571" y="9678398"/>
            <a:ext cx="6683215" cy="849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5235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 PLUG CAN HANDLE UPTO 10 AMPERES OF CURRENT ONLY.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 PLUG DOES NOT REQUIRE ANY BATTERIES </a:t>
            </a:r>
          </a:p>
        </p:txBody>
      </p:sp>
    </p:spTree>
    <p:extLst>
      <p:ext uri="{BB962C8B-B14F-4D97-AF65-F5344CB8AC3E}">
        <p14:creationId xmlns:p14="http://schemas.microsoft.com/office/powerpoint/2010/main" val="6247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2. LIST OF COMPONENTS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7456802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A SNAP SHOT OF ALL THE COMPONENTS THAT GO INTO MAKING A SMART PLUG  </a:t>
            </a:r>
            <a:endParaRPr lang="en-US" sz="1467" dirty="0"/>
          </a:p>
        </p:txBody>
      </p:sp>
      <p:pic>
        <p:nvPicPr>
          <p:cNvPr id="49" name="Picture 4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" t="13622" r="5297" b="14766"/>
          <a:stretch>
            <a:fillRect/>
          </a:stretch>
        </p:blipFill>
        <p:spPr bwMode="auto">
          <a:xfrm>
            <a:off x="472319" y="1181133"/>
            <a:ext cx="1381125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49" descr="Related image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7" t="29322" r="12031" b="32050"/>
          <a:stretch/>
        </p:blipFill>
        <p:spPr bwMode="auto">
          <a:xfrm>
            <a:off x="2589539" y="1029765"/>
            <a:ext cx="1425575" cy="7315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" name="Picture 50" descr="https://images-na.ssl-images-amazon.com/images/I/51n8fVANTIL.jp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" t="9208" r="3793" b="9063"/>
          <a:stretch/>
        </p:blipFill>
        <p:spPr bwMode="auto">
          <a:xfrm>
            <a:off x="4882149" y="1040127"/>
            <a:ext cx="814070" cy="7315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Picture 51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" t="32228" r="4578" b="5173"/>
          <a:stretch/>
        </p:blipFill>
        <p:spPr bwMode="auto">
          <a:xfrm>
            <a:off x="510088" y="2836801"/>
            <a:ext cx="1160780" cy="7315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3" name="Picture 52" descr="Anchor by Panasonic Polycarbonate Roma Multi Socket (White)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70" y="2619624"/>
            <a:ext cx="73152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Picture 53" descr="https://images-na.ssl-images-amazon.com/images/I/61POUF-j6ML._SL1500_.jpg"/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4" r="23014"/>
          <a:stretch/>
        </p:blipFill>
        <p:spPr bwMode="auto">
          <a:xfrm>
            <a:off x="5135117" y="2549057"/>
            <a:ext cx="390525" cy="7315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lc="http://schemas.openxmlformats.org/drawingml/2006/lockedCanvas" xmlns:a16="http://schemas.microsoft.com/office/drawing/2014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 xmlns="" id="{BB7F2484-E489-4132-A787-FBFD3E0A0028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639775" y="3956908"/>
            <a:ext cx="921385" cy="822960"/>
          </a:xfrm>
          <a:prstGeom prst="rect">
            <a:avLst/>
          </a:prstGeom>
        </p:spPr>
      </p:pic>
      <p:pic>
        <p:nvPicPr>
          <p:cNvPr id="56" name="Picture 55" descr="Related image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" t="23796" b="12545"/>
          <a:stretch/>
        </p:blipFill>
        <p:spPr bwMode="auto">
          <a:xfrm>
            <a:off x="2872470" y="4053793"/>
            <a:ext cx="1258570" cy="8229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7" name="Picture 56"/>
          <p:cNvPicPr/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35" t="8028" r="7324" b="8900"/>
          <a:stretch/>
        </p:blipFill>
        <p:spPr bwMode="auto">
          <a:xfrm>
            <a:off x="5114574" y="4063337"/>
            <a:ext cx="797560" cy="8229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8" name="Picture 57"/>
          <p:cNvPicPr/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59" t="11927" r="9279" b="12898"/>
          <a:stretch/>
        </p:blipFill>
        <p:spPr bwMode="auto">
          <a:xfrm>
            <a:off x="701369" y="5589540"/>
            <a:ext cx="798195" cy="8229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9" name="Picture 58"/>
          <p:cNvPicPr/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41" t="15332" r="18401" b="20785"/>
          <a:stretch/>
        </p:blipFill>
        <p:spPr bwMode="auto">
          <a:xfrm>
            <a:off x="2970279" y="5622913"/>
            <a:ext cx="933450" cy="8229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0" name="Picture 59"/>
          <p:cNvPicPr/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19" t="12549" r="9038" b="24152"/>
          <a:stretch/>
        </p:blipFill>
        <p:spPr bwMode="auto">
          <a:xfrm>
            <a:off x="5170373" y="5669057"/>
            <a:ext cx="904875" cy="8229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1" name="Picture 60"/>
          <p:cNvPicPr/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" t="15386" r="8602" b="14615"/>
          <a:stretch/>
        </p:blipFill>
        <p:spPr bwMode="auto">
          <a:xfrm>
            <a:off x="805216" y="7197349"/>
            <a:ext cx="922020" cy="8229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2" name="Picture 61"/>
          <p:cNvPicPr/>
          <p:nvPr/>
        </p:nvPicPr>
        <p:blipFill rotWithShape="1"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88" t="18729" r="5737" b="18668"/>
          <a:stretch/>
        </p:blipFill>
        <p:spPr bwMode="auto">
          <a:xfrm>
            <a:off x="2979297" y="7235797"/>
            <a:ext cx="1094105" cy="8229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3" name="Picture 62"/>
          <p:cNvPicPr/>
          <p:nvPr/>
        </p:nvPicPr>
        <p:blipFill rotWithShape="1"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8" t="12938" r="4538" b="12657"/>
          <a:stretch/>
        </p:blipFill>
        <p:spPr bwMode="auto">
          <a:xfrm>
            <a:off x="5220604" y="7274777"/>
            <a:ext cx="951230" cy="8229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4" name="Picture 63" descr="Related image"/>
          <p:cNvPicPr/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0" t="8659" r="25729" b="9656"/>
          <a:stretch/>
        </p:blipFill>
        <p:spPr bwMode="auto">
          <a:xfrm>
            <a:off x="928406" y="8567489"/>
            <a:ext cx="675640" cy="6400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6" name="Picture 65" descr="Image result for button bolts and nuts"/>
          <p:cNvPicPr/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7" t="18422" r="18338" b="27344"/>
          <a:stretch/>
        </p:blipFill>
        <p:spPr bwMode="auto">
          <a:xfrm>
            <a:off x="3119485" y="8547641"/>
            <a:ext cx="764540" cy="6400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Rectangle 22"/>
          <p:cNvSpPr>
            <a:spLocks noChangeArrowheads="1"/>
          </p:cNvSpPr>
          <p:nvPr/>
        </p:nvSpPr>
        <p:spPr bwMode="auto">
          <a:xfrm>
            <a:off x="5175014" y="9315363"/>
            <a:ext cx="7772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3172306"/>
              </p:ext>
            </p:extLst>
          </p:nvPr>
        </p:nvGraphicFramePr>
        <p:xfrm>
          <a:off x="5399464" y="8635886"/>
          <a:ext cx="74295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" name="Bitmap Image" r:id="rId27" imgW="6211167" imgH="5238095" progId="Paint.Picture">
                  <p:embed/>
                </p:oleObj>
              </mc:Choice>
              <mc:Fallback>
                <p:oleObj name="Bitmap Image" r:id="rId27" imgW="6211167" imgH="5238095" progId="Paint.Picture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9464" y="8635886"/>
                        <a:ext cx="742950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" name="Picture 68" descr="Image result for allen key 3mm"/>
          <p:cNvPicPr/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75" b="32490"/>
          <a:stretch/>
        </p:blipFill>
        <p:spPr bwMode="auto">
          <a:xfrm>
            <a:off x="4046423" y="20246824"/>
            <a:ext cx="1123950" cy="3657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3" name="Rectangle 24"/>
          <p:cNvSpPr>
            <a:spLocks noChangeArrowheads="1"/>
          </p:cNvSpPr>
          <p:nvPr/>
        </p:nvSpPr>
        <p:spPr bwMode="auto">
          <a:xfrm>
            <a:off x="3082544" y="10162615"/>
            <a:ext cx="7772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296660"/>
              </p:ext>
            </p:extLst>
          </p:nvPr>
        </p:nvGraphicFramePr>
        <p:xfrm>
          <a:off x="3320927" y="9979735"/>
          <a:ext cx="150495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name="Bitmap Image" r:id="rId30" imgW="2228571" imgH="419048" progId="Paint.Picture">
                  <p:embed/>
                </p:oleObj>
              </mc:Choice>
              <mc:Fallback>
                <p:oleObj name="Bitmap Image" r:id="rId30" imgW="2228571" imgH="419048" progId="Paint.Picture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0927" y="9979735"/>
                        <a:ext cx="1504950" cy="285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2" name="Picture 71" descr="Image result for allen key 3mm"/>
          <p:cNvPicPr/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75" b="32490"/>
          <a:stretch/>
        </p:blipFill>
        <p:spPr bwMode="auto">
          <a:xfrm>
            <a:off x="937589" y="9816014"/>
            <a:ext cx="1123950" cy="3657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706190" y="4987280"/>
            <a:ext cx="161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LEFT SIDE PLATE X1 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2495162" y="2009027"/>
            <a:ext cx="174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RELAY BOARD X1 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135117" y="1856441"/>
            <a:ext cx="235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 DC CONVERTOR 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492842" y="3562624"/>
            <a:ext cx="161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PCB X1 	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2452184" y="3560360"/>
            <a:ext cx="161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SOCKET X1 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4607221" y="3560360"/>
            <a:ext cx="161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SWITCH X1 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50945" y="4937654"/>
            <a:ext cx="161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ELECTRIC PLUG X1 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2629840" y="4937654"/>
            <a:ext cx="161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MICRO USB CABLE X1 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114574" y="8339249"/>
            <a:ext cx="237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BOTTOM PLATE X1 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514850" y="6554427"/>
            <a:ext cx="161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RIGHT SIDE PLATE X1 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2719185" y="6632150"/>
            <a:ext cx="161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 PLATE X1 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4963775" y="6700128"/>
            <a:ext cx="161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FRONT PLATE X1 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623271" y="8208205"/>
            <a:ext cx="161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PLATE X1 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2898470" y="8251151"/>
            <a:ext cx="161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PARTITION X1 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429326" y="9359744"/>
            <a:ext cx="216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F-F JUMPER WIRES 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429326" y="2022103"/>
            <a:ext cx="161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NODE MCU x1  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2700368" y="9384434"/>
            <a:ext cx="305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NUT AND BOLTS PAIRS 16 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5492783" y="9370776"/>
            <a:ext cx="161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WIRES 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753996" y="10374868"/>
            <a:ext cx="161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ALLEN KEY X1 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3137772" y="10467131"/>
            <a:ext cx="226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SCREW DRIVER X1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25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6470</TotalTime>
  <Words>3257</Words>
  <Application>Microsoft Office PowerPoint</Application>
  <PresentationFormat>Custom</PresentationFormat>
  <Paragraphs>522</Paragraphs>
  <Slides>42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Arial</vt:lpstr>
      <vt:lpstr>Calibri</vt:lpstr>
      <vt:lpstr>Calibri Light</vt:lpstr>
      <vt:lpstr>Courier New</vt:lpstr>
      <vt:lpstr>Segoe UI Symbol</vt:lpstr>
      <vt:lpstr>Times New Roman</vt:lpstr>
      <vt:lpstr>Trebuchet MS</vt:lpstr>
      <vt:lpstr>Trebuchet MS (Body)</vt:lpstr>
      <vt:lpstr>Wingdings 3</vt:lpstr>
      <vt:lpstr>Facet</vt:lpstr>
      <vt:lpstr>Bitmap Image</vt:lpstr>
      <vt:lpstr>PowerPoint Presentation</vt:lpstr>
      <vt:lpstr>VISION NURTURING TALENT </vt:lpstr>
      <vt:lpstr>LEAD TRAINING TEAM  EXPERIENCED TEAM</vt:lpstr>
      <vt:lpstr>COURSES</vt:lpstr>
      <vt:lpstr>COURSE OUTLINE</vt:lpstr>
      <vt:lpstr>COURSE OUTLINE</vt:lpstr>
      <vt:lpstr>SMART PLUG </vt:lpstr>
      <vt:lpstr>1. SMART PLUG </vt:lpstr>
      <vt:lpstr>2. LIST OF COMPONENTS </vt:lpstr>
      <vt:lpstr>STEP 1 &gt;&gt; LOG IN THINGSPEAK </vt:lpstr>
      <vt:lpstr>4. APP CREATION  </vt:lpstr>
      <vt:lpstr>4. APP CREATION </vt:lpstr>
      <vt:lpstr>4. APP CREATION </vt:lpstr>
      <vt:lpstr>4. APP CREATION </vt:lpstr>
      <vt:lpstr>4. APP DESIGN </vt:lpstr>
      <vt:lpstr>4. APP DESIGN </vt:lpstr>
      <vt:lpstr>4. APP DESIGN </vt:lpstr>
      <vt:lpstr>4. APP DESIGN </vt:lpstr>
      <vt:lpstr>5. CODE DEVELOP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6. ASSEMBLY </vt:lpstr>
      <vt:lpstr>6. ASSEMBLY </vt:lpstr>
      <vt:lpstr>6. MECHANICAL ASSEMBLY </vt:lpstr>
      <vt:lpstr>6. ASSEMBLY </vt:lpstr>
      <vt:lpstr>6. ASSEMBLY </vt:lpstr>
      <vt:lpstr>6. ASSEMBLY </vt:lpstr>
      <vt:lpstr>7. ASSEMBLY </vt:lpstr>
      <vt:lpstr>6. ASSEMBLY </vt:lpstr>
      <vt:lpstr>7. TESTING </vt:lpstr>
      <vt:lpstr>8. EXERCISES : SMART PLUG ACTIVATE </vt:lpstr>
      <vt:lpstr>9. SMART PLUG - IOT : COMPETITION </vt:lpstr>
      <vt:lpstr>9. GUIDANCE AND 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Oxygen 2 Innovation</dc:title>
  <dc:creator>o2i</dc:creator>
  <cp:lastModifiedBy>Abhinav</cp:lastModifiedBy>
  <cp:revision>488</cp:revision>
  <dcterms:created xsi:type="dcterms:W3CDTF">2017-12-13T05:46:35Z</dcterms:created>
  <dcterms:modified xsi:type="dcterms:W3CDTF">2019-06-19T14:20:26Z</dcterms:modified>
</cp:coreProperties>
</file>